
<file path=[Content_Types].xml><?xml version="1.0" encoding="utf-8"?>
<Types xmlns="http://schemas.openxmlformats.org/package/2006/content-types">
  <Default Extension="xml" ContentType="application/xml"/>
  <Default Extension="png" ContentType="image/png"/>
  <Default Extension="rels" ContentType="application/vnd.openxmlformats-package.relationships+xml"/>
  <Default Extension="emf" ContentType="image/x-em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936" r:id="rId1"/>
  </p:sldMasterIdLst>
  <p:notesMasterIdLst>
    <p:notesMasterId r:id="rId42"/>
  </p:notesMasterIdLst>
  <p:handoutMasterIdLst>
    <p:handoutMasterId r:id="rId43"/>
  </p:handoutMasterIdLst>
  <p:sldIdLst>
    <p:sldId id="256" r:id="rId2"/>
    <p:sldId id="265" r:id="rId3"/>
    <p:sldId id="286" r:id="rId4"/>
    <p:sldId id="289" r:id="rId5"/>
    <p:sldId id="304" r:id="rId6"/>
    <p:sldId id="303" r:id="rId7"/>
    <p:sldId id="313" r:id="rId8"/>
    <p:sldId id="305" r:id="rId9"/>
    <p:sldId id="308" r:id="rId10"/>
    <p:sldId id="306" r:id="rId11"/>
    <p:sldId id="307" r:id="rId12"/>
    <p:sldId id="274" r:id="rId13"/>
    <p:sldId id="298" r:id="rId14"/>
    <p:sldId id="275" r:id="rId15"/>
    <p:sldId id="278" r:id="rId16"/>
    <p:sldId id="276" r:id="rId17"/>
    <p:sldId id="279" r:id="rId18"/>
    <p:sldId id="317" r:id="rId19"/>
    <p:sldId id="318" r:id="rId20"/>
    <p:sldId id="310" r:id="rId21"/>
    <p:sldId id="273" r:id="rId22"/>
    <p:sldId id="300" r:id="rId23"/>
    <p:sldId id="272" r:id="rId24"/>
    <p:sldId id="315" r:id="rId25"/>
    <p:sldId id="321" r:id="rId26"/>
    <p:sldId id="324" r:id="rId27"/>
    <p:sldId id="314" r:id="rId28"/>
    <p:sldId id="293" r:id="rId29"/>
    <p:sldId id="277" r:id="rId30"/>
    <p:sldId id="311" r:id="rId31"/>
    <p:sldId id="281" r:id="rId32"/>
    <p:sldId id="320" r:id="rId33"/>
    <p:sldId id="301" r:id="rId34"/>
    <p:sldId id="322" r:id="rId35"/>
    <p:sldId id="323" r:id="rId36"/>
    <p:sldId id="319" r:id="rId37"/>
    <p:sldId id="260" r:id="rId38"/>
    <p:sldId id="262" r:id="rId39"/>
    <p:sldId id="268" r:id="rId40"/>
    <p:sldId id="284"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C1C348F2-2D4A-8848-9AA9-4E6C166BE940}">
          <p14:sldIdLst>
            <p14:sldId id="256"/>
          </p14:sldIdLst>
        </p14:section>
        <p14:section name="Overview" id="{5B88383A-F60B-F745-A5BF-3DBD57E97B25}">
          <p14:sldIdLst>
            <p14:sldId id="265"/>
            <p14:sldId id="286"/>
            <p14:sldId id="289"/>
          </p14:sldIdLst>
        </p14:section>
        <p14:section name="Introduction" id="{5D649C8A-B8F3-4543-B2B6-D3D0B298A585}">
          <p14:sldIdLst>
            <p14:sldId id="304"/>
            <p14:sldId id="303"/>
            <p14:sldId id="313"/>
            <p14:sldId id="305"/>
            <p14:sldId id="308"/>
            <p14:sldId id="306"/>
          </p14:sldIdLst>
        </p14:section>
        <p14:section name="Design Philosophy" id="{5FE19C35-5630-BF48-B445-6BE4FFFFF06A}">
          <p14:sldIdLst>
            <p14:sldId id="307"/>
            <p14:sldId id="274"/>
            <p14:sldId id="298"/>
            <p14:sldId id="275"/>
            <p14:sldId id="278"/>
            <p14:sldId id="276"/>
            <p14:sldId id="279"/>
            <p14:sldId id="317"/>
            <p14:sldId id="318"/>
            <p14:sldId id="310"/>
            <p14:sldId id="273"/>
            <p14:sldId id="300"/>
            <p14:sldId id="272"/>
            <p14:sldId id="315"/>
            <p14:sldId id="321"/>
            <p14:sldId id="324"/>
            <p14:sldId id="314"/>
          </p14:sldIdLst>
        </p14:section>
        <p14:section name="DEMO" id="{F9A3BA7A-051F-1A44-ACA6-E045A58EF91B}">
          <p14:sldIdLst>
            <p14:sldId id="293"/>
          </p14:sldIdLst>
        </p14:section>
        <p14:section name="Architecture" id="{75AC119B-228B-3340-B890-835A4AFCBB01}">
          <p14:sldIdLst>
            <p14:sldId id="277"/>
            <p14:sldId id="311"/>
            <p14:sldId id="281"/>
            <p14:sldId id="320"/>
          </p14:sldIdLst>
        </p14:section>
        <p14:section name="Conclusion" id="{23E49AB8-53DB-BA4D-9791-0687753423C9}">
          <p14:sldIdLst>
            <p14:sldId id="301"/>
            <p14:sldId id="322"/>
            <p14:sldId id="323"/>
          </p14:sldIdLst>
        </p14:section>
        <p14:section name="Future Work" id="{2F7B515C-F2E9-4740-A1B1-19AE4061393F}">
          <p14:sldIdLst>
            <p14:sldId id="319"/>
            <p14:sldId id="260"/>
            <p14:sldId id="262"/>
            <p14:sldId id="268"/>
            <p14:sldId id="284"/>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yeongan Kwon" initials="KK" lastIdx="1"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E7CF4C"/>
    <a:srgbClr val="41AEBD"/>
    <a:srgbClr val="F2F2F2"/>
    <a:srgbClr val="0082F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742"/>
    <p:restoredTop sz="71829"/>
  </p:normalViewPr>
  <p:slideViewPr>
    <p:cSldViewPr snapToGrid="0" snapToObjects="1">
      <p:cViewPr>
        <p:scale>
          <a:sx n="74" d="100"/>
          <a:sy n="74" d="100"/>
        </p:scale>
        <p:origin x="1776" y="256"/>
      </p:cViewPr>
      <p:guideLst>
        <p:guide orient="horz" pos="2160"/>
        <p:guide pos="3840"/>
      </p:guideLst>
    </p:cSldViewPr>
  </p:slideViewPr>
  <p:outlineViewPr>
    <p:cViewPr>
      <p:scale>
        <a:sx n="33" d="100"/>
        <a:sy n="33" d="100"/>
      </p:scale>
      <p:origin x="0" y="0"/>
    </p:cViewPr>
  </p:outlineViewPr>
  <p:notesTextViewPr>
    <p:cViewPr>
      <p:scale>
        <a:sx n="130" d="100"/>
        <a:sy n="130" d="100"/>
      </p:scale>
      <p:origin x="0" y="0"/>
    </p:cViewPr>
  </p:notesTextViewPr>
  <p:sorterViewPr>
    <p:cViewPr>
      <p:scale>
        <a:sx n="80" d="100"/>
        <a:sy n="80" d="100"/>
      </p:scale>
      <p:origin x="0" y="0"/>
    </p:cViewPr>
  </p:sorterViewPr>
  <p:notesViewPr>
    <p:cSldViewPr snapToGrid="0" snapToObjects="1">
      <p:cViewPr>
        <p:scale>
          <a:sx n="177" d="100"/>
          <a:sy n="177" d="100"/>
        </p:scale>
        <p:origin x="1128" y="-1640"/>
      </p:cViewPr>
      <p:guideLst/>
    </p:cSldViewPr>
  </p:notes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viewProps" Target="viewProps.xml"/><Relationship Id="rId47" Type="http://schemas.openxmlformats.org/officeDocument/2006/relationships/theme" Target="theme/theme1.xml"/><Relationship Id="rId48"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notesMaster" Target="notesMasters/notesMaster1.xml"/><Relationship Id="rId43" Type="http://schemas.openxmlformats.org/officeDocument/2006/relationships/handoutMaster" Target="handoutMasters/handoutMaster1.xml"/><Relationship Id="rId44" Type="http://schemas.openxmlformats.org/officeDocument/2006/relationships/commentAuthors" Target="commentAuthors.xml"/><Relationship Id="rId45"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277C71B-1511-EA4D-98AA-F0B32F73C270}" type="doc">
      <dgm:prSet loTypeId="urn:microsoft.com/office/officeart/2005/8/layout/hProcess11" loCatId="" qsTypeId="urn:microsoft.com/office/officeart/2005/8/quickstyle/simple2" qsCatId="simple" csTypeId="urn:microsoft.com/office/officeart/2005/8/colors/accent1_2" csCatId="accent1" phldr="1"/>
      <dgm:spPr/>
      <dgm:t>
        <a:bodyPr/>
        <a:lstStyle/>
        <a:p>
          <a:endParaRPr lang="en-US"/>
        </a:p>
      </dgm:t>
    </dgm:pt>
    <dgm:pt modelId="{3D0B8208-7308-CA45-8D9B-E803CFDED966}">
      <dgm:prSet phldrT="[Text]" custT="1"/>
      <dgm:spPr/>
      <dgm:t>
        <a:bodyPr/>
        <a:lstStyle/>
        <a:p>
          <a:r>
            <a:rPr lang="en-US" sz="1600" dirty="0" smtClean="0"/>
            <a:t>Fall 2011</a:t>
          </a:r>
        </a:p>
        <a:p>
          <a:r>
            <a:rPr lang="en-US" sz="1600" dirty="0" smtClean="0"/>
            <a:t>(1</a:t>
          </a:r>
          <a:r>
            <a:rPr lang="en-US" sz="1600" baseline="30000" dirty="0" smtClean="0"/>
            <a:t>st</a:t>
          </a:r>
          <a:r>
            <a:rPr lang="en-US" sz="1600" baseline="0" dirty="0" smtClean="0"/>
            <a:t> year)</a:t>
          </a:r>
          <a:endParaRPr lang="en-US" sz="1600" dirty="0"/>
        </a:p>
      </dgm:t>
    </dgm:pt>
    <dgm:pt modelId="{30478E61-F62A-2445-8E97-F4D463CAB3A8}" type="parTrans" cxnId="{3112B642-A744-E748-B3A8-C1F9D2FC11A6}">
      <dgm:prSet/>
      <dgm:spPr/>
      <dgm:t>
        <a:bodyPr/>
        <a:lstStyle/>
        <a:p>
          <a:endParaRPr lang="en-US" sz="1600"/>
        </a:p>
      </dgm:t>
    </dgm:pt>
    <dgm:pt modelId="{77732B1B-6554-E148-873E-34DDE1169395}" type="sibTrans" cxnId="{3112B642-A744-E748-B3A8-C1F9D2FC11A6}">
      <dgm:prSet/>
      <dgm:spPr/>
      <dgm:t>
        <a:bodyPr/>
        <a:lstStyle/>
        <a:p>
          <a:endParaRPr lang="en-US" sz="1600"/>
        </a:p>
      </dgm:t>
    </dgm:pt>
    <dgm:pt modelId="{28C8CF04-EF8B-964D-B42E-EA8D531903D2}">
      <dgm:prSet phldrT="[Text]" custT="1"/>
      <dgm:spPr/>
      <dgm:t>
        <a:bodyPr/>
        <a:lstStyle/>
        <a:p>
          <a:r>
            <a:rPr lang="en-US" sz="1600" dirty="0" smtClean="0"/>
            <a:t>Fall 2013</a:t>
          </a:r>
        </a:p>
        <a:p>
          <a:r>
            <a:rPr lang="en-US" sz="1600" dirty="0" smtClean="0"/>
            <a:t>(3</a:t>
          </a:r>
          <a:r>
            <a:rPr lang="en-US" sz="1600" baseline="30000" dirty="0" smtClean="0"/>
            <a:t>rd</a:t>
          </a:r>
          <a:r>
            <a:rPr lang="en-US" sz="1600" dirty="0" smtClean="0"/>
            <a:t> year)</a:t>
          </a:r>
          <a:endParaRPr lang="en-US" sz="1600" dirty="0"/>
        </a:p>
      </dgm:t>
    </dgm:pt>
    <dgm:pt modelId="{2F26239E-9C6E-8143-8B17-8715631B7754}" type="parTrans" cxnId="{59F109AB-91B3-F843-B46C-0D09568EA395}">
      <dgm:prSet/>
      <dgm:spPr/>
      <dgm:t>
        <a:bodyPr/>
        <a:lstStyle/>
        <a:p>
          <a:endParaRPr lang="en-US" sz="1600"/>
        </a:p>
      </dgm:t>
    </dgm:pt>
    <dgm:pt modelId="{31F2B9E1-FF5E-D34D-BEDA-4C9AB86D8095}" type="sibTrans" cxnId="{59F109AB-91B3-F843-B46C-0D09568EA395}">
      <dgm:prSet/>
      <dgm:spPr/>
      <dgm:t>
        <a:bodyPr/>
        <a:lstStyle/>
        <a:p>
          <a:endParaRPr lang="en-US" sz="1600"/>
        </a:p>
      </dgm:t>
    </dgm:pt>
    <dgm:pt modelId="{41A490A2-519D-AF44-A671-21645CF6D3B6}">
      <dgm:prSet phldrT="[Text]" custT="1"/>
      <dgm:spPr/>
      <dgm:t>
        <a:bodyPr/>
        <a:lstStyle/>
        <a:p>
          <a:pPr lvl="0" algn="l" defTabSz="844550">
            <a:lnSpc>
              <a:spcPct val="90000"/>
            </a:lnSpc>
            <a:spcBef>
              <a:spcPct val="0"/>
            </a:spcBef>
            <a:spcAft>
              <a:spcPct val="35000"/>
            </a:spcAft>
          </a:pPr>
          <a:r>
            <a:rPr lang="en-US" sz="1600" baseline="0" dirty="0" smtClean="0"/>
            <a:t>Spring 2016</a:t>
          </a:r>
        </a:p>
        <a:p>
          <a:pPr lvl="0" algn="l" defTabSz="844550">
            <a:lnSpc>
              <a:spcPct val="90000"/>
            </a:lnSpc>
            <a:spcBef>
              <a:spcPct val="0"/>
            </a:spcBef>
            <a:spcAft>
              <a:spcPct val="35000"/>
            </a:spcAft>
          </a:pPr>
          <a:endParaRPr lang="en-US" sz="1600" dirty="0" smtClean="0"/>
        </a:p>
      </dgm:t>
    </dgm:pt>
    <dgm:pt modelId="{DAA64078-1647-A748-949A-25D0E40B4F29}" type="parTrans" cxnId="{7E061E30-24A9-9541-A4F2-0BB21F2AFF33}">
      <dgm:prSet/>
      <dgm:spPr/>
      <dgm:t>
        <a:bodyPr/>
        <a:lstStyle/>
        <a:p>
          <a:endParaRPr lang="en-US" sz="1600"/>
        </a:p>
      </dgm:t>
    </dgm:pt>
    <dgm:pt modelId="{A66BBC2D-CB97-CE4F-B8CF-D81B38B5E914}" type="sibTrans" cxnId="{7E061E30-24A9-9541-A4F2-0BB21F2AFF33}">
      <dgm:prSet/>
      <dgm:spPr/>
      <dgm:t>
        <a:bodyPr/>
        <a:lstStyle/>
        <a:p>
          <a:endParaRPr lang="en-US" sz="1600"/>
        </a:p>
      </dgm:t>
    </dgm:pt>
    <dgm:pt modelId="{3E66EBDA-1608-4447-B1B8-2C2B24E625A8}">
      <dgm:prSet custT="1"/>
      <dgm:spPr/>
      <dgm:t>
        <a:bodyPr/>
        <a:lstStyle/>
        <a:p>
          <a:r>
            <a:rPr lang="en-US" sz="1600" dirty="0" smtClean="0"/>
            <a:t>Fall 2015</a:t>
          </a:r>
        </a:p>
        <a:p>
          <a:r>
            <a:rPr lang="en-US" sz="1600" dirty="0" smtClean="0"/>
            <a:t>(5</a:t>
          </a:r>
          <a:r>
            <a:rPr lang="en-US" sz="1600" baseline="30000" dirty="0" smtClean="0"/>
            <a:t>th</a:t>
          </a:r>
          <a:r>
            <a:rPr lang="en-US" sz="1600" dirty="0" smtClean="0"/>
            <a:t> year)</a:t>
          </a:r>
          <a:endParaRPr lang="en-US" sz="1600" dirty="0"/>
        </a:p>
      </dgm:t>
    </dgm:pt>
    <dgm:pt modelId="{40E0BAE5-B638-4347-837D-53873427BFF4}" type="parTrans" cxnId="{045AB048-2BB8-FF43-8D5F-F4D02D9FD46C}">
      <dgm:prSet/>
      <dgm:spPr/>
      <dgm:t>
        <a:bodyPr/>
        <a:lstStyle/>
        <a:p>
          <a:endParaRPr lang="en-US" sz="1600"/>
        </a:p>
      </dgm:t>
    </dgm:pt>
    <dgm:pt modelId="{8C815860-4D5A-B746-A6C3-9FE1A4E6C7EC}" type="sibTrans" cxnId="{045AB048-2BB8-FF43-8D5F-F4D02D9FD46C}">
      <dgm:prSet/>
      <dgm:spPr/>
      <dgm:t>
        <a:bodyPr/>
        <a:lstStyle/>
        <a:p>
          <a:endParaRPr lang="en-US" sz="1600"/>
        </a:p>
      </dgm:t>
    </dgm:pt>
    <dgm:pt modelId="{18AFFD78-0A50-734A-9883-4A09D06299DC}">
      <dgm:prSet custT="1"/>
      <dgm:spPr/>
      <dgm:t>
        <a:bodyPr/>
        <a:lstStyle/>
        <a:p>
          <a:r>
            <a:rPr lang="en-US" sz="1600" dirty="0" smtClean="0"/>
            <a:t>Fall 2012</a:t>
          </a:r>
        </a:p>
        <a:p>
          <a:r>
            <a:rPr lang="en-US" sz="1600" dirty="0" smtClean="0"/>
            <a:t>(2</a:t>
          </a:r>
          <a:r>
            <a:rPr lang="en-US" sz="1600" baseline="30000" dirty="0" smtClean="0"/>
            <a:t>nd</a:t>
          </a:r>
          <a:r>
            <a:rPr lang="en-US" sz="1600" dirty="0" smtClean="0"/>
            <a:t> year)</a:t>
          </a:r>
          <a:endParaRPr lang="en-US" sz="1600" dirty="0"/>
        </a:p>
      </dgm:t>
    </dgm:pt>
    <dgm:pt modelId="{289F11A9-ACFE-1648-BC18-617B3809163F}" type="parTrans" cxnId="{112F8F13-6547-D546-9252-C7EAE4AB07D5}">
      <dgm:prSet/>
      <dgm:spPr/>
      <dgm:t>
        <a:bodyPr/>
        <a:lstStyle/>
        <a:p>
          <a:endParaRPr lang="en-US" sz="1600"/>
        </a:p>
      </dgm:t>
    </dgm:pt>
    <dgm:pt modelId="{967EE32B-5609-8C45-87F5-9D1D6EEA09D4}" type="sibTrans" cxnId="{112F8F13-6547-D546-9252-C7EAE4AB07D5}">
      <dgm:prSet/>
      <dgm:spPr/>
      <dgm:t>
        <a:bodyPr/>
        <a:lstStyle/>
        <a:p>
          <a:endParaRPr lang="en-US" sz="1600"/>
        </a:p>
      </dgm:t>
    </dgm:pt>
    <dgm:pt modelId="{AE74B80C-B3E8-8548-9731-3ECD738038D8}">
      <dgm:prSet custT="1"/>
      <dgm:spPr/>
      <dgm:t>
        <a:bodyPr/>
        <a:lstStyle/>
        <a:p>
          <a:r>
            <a:rPr lang="en-US" sz="1600" dirty="0" smtClean="0"/>
            <a:t>Fall 2014</a:t>
          </a:r>
        </a:p>
        <a:p>
          <a:r>
            <a:rPr lang="en-US" sz="1600" dirty="0" smtClean="0"/>
            <a:t>(4</a:t>
          </a:r>
          <a:r>
            <a:rPr lang="en-US" sz="1600" baseline="30000" dirty="0" smtClean="0"/>
            <a:t>th</a:t>
          </a:r>
          <a:r>
            <a:rPr lang="en-US" sz="1600" dirty="0" smtClean="0"/>
            <a:t> year)</a:t>
          </a:r>
          <a:endParaRPr lang="en-US" sz="1600" dirty="0"/>
        </a:p>
      </dgm:t>
    </dgm:pt>
    <dgm:pt modelId="{C7323C1C-973D-5D42-A76B-7DC8847BDBBB}" type="parTrans" cxnId="{E88974A0-6299-0044-B354-9FF77CB41E1D}">
      <dgm:prSet/>
      <dgm:spPr/>
      <dgm:t>
        <a:bodyPr/>
        <a:lstStyle/>
        <a:p>
          <a:endParaRPr lang="en-US" sz="1600"/>
        </a:p>
      </dgm:t>
    </dgm:pt>
    <dgm:pt modelId="{A0135124-1F73-934F-9DDF-BDB28187D620}" type="sibTrans" cxnId="{E88974A0-6299-0044-B354-9FF77CB41E1D}">
      <dgm:prSet/>
      <dgm:spPr/>
      <dgm:t>
        <a:bodyPr/>
        <a:lstStyle/>
        <a:p>
          <a:endParaRPr lang="en-US" sz="1600"/>
        </a:p>
      </dgm:t>
    </dgm:pt>
    <dgm:pt modelId="{9AAE597D-248B-4647-B5ED-D182D49E17CC}">
      <dgm:prSet custT="1"/>
      <dgm:spPr/>
      <dgm:t>
        <a:bodyPr/>
        <a:lstStyle/>
        <a:p>
          <a:r>
            <a:rPr lang="en-US" sz="1600" dirty="0" smtClean="0"/>
            <a:t>Spring 2012</a:t>
          </a:r>
          <a:endParaRPr lang="en-US" sz="1600" dirty="0"/>
        </a:p>
      </dgm:t>
    </dgm:pt>
    <dgm:pt modelId="{2A5E2D08-7628-064C-8AF7-D5FF6EDECA3C}" type="parTrans" cxnId="{012B8D97-ABC1-6A44-A4F5-65BE148867FB}">
      <dgm:prSet/>
      <dgm:spPr/>
      <dgm:t>
        <a:bodyPr/>
        <a:lstStyle/>
        <a:p>
          <a:endParaRPr lang="en-US" sz="1600"/>
        </a:p>
      </dgm:t>
    </dgm:pt>
    <dgm:pt modelId="{E69D7552-6A31-6E4E-AAF1-24EE2BD058B7}" type="sibTrans" cxnId="{012B8D97-ABC1-6A44-A4F5-65BE148867FB}">
      <dgm:prSet/>
      <dgm:spPr/>
      <dgm:t>
        <a:bodyPr/>
        <a:lstStyle/>
        <a:p>
          <a:endParaRPr lang="en-US" sz="1600"/>
        </a:p>
      </dgm:t>
    </dgm:pt>
    <dgm:pt modelId="{D55EB074-7F91-8D43-A344-E2A7D6333260}">
      <dgm:prSet custT="1"/>
      <dgm:spPr/>
      <dgm:t>
        <a:bodyPr/>
        <a:lstStyle/>
        <a:p>
          <a:r>
            <a:rPr lang="en-US" sz="1600" dirty="0" smtClean="0"/>
            <a:t>Spring 2014</a:t>
          </a:r>
          <a:endParaRPr lang="en-US" sz="1600" dirty="0"/>
        </a:p>
      </dgm:t>
    </dgm:pt>
    <dgm:pt modelId="{6CB7379A-8BD5-ED40-8208-763636ED2D94}" type="parTrans" cxnId="{0E20A442-AA90-A54B-BD41-5C0E5714C334}">
      <dgm:prSet/>
      <dgm:spPr/>
      <dgm:t>
        <a:bodyPr/>
        <a:lstStyle/>
        <a:p>
          <a:endParaRPr lang="en-US" sz="1600"/>
        </a:p>
      </dgm:t>
    </dgm:pt>
    <dgm:pt modelId="{812A10E4-D8F9-874B-B8DB-762069FBC4BB}" type="sibTrans" cxnId="{0E20A442-AA90-A54B-BD41-5C0E5714C334}">
      <dgm:prSet/>
      <dgm:spPr/>
      <dgm:t>
        <a:bodyPr/>
        <a:lstStyle/>
        <a:p>
          <a:endParaRPr lang="en-US" sz="1600"/>
        </a:p>
      </dgm:t>
    </dgm:pt>
    <dgm:pt modelId="{E556D638-B36A-3A41-8835-1231FC4EB1A3}">
      <dgm:prSet custT="1"/>
      <dgm:spPr/>
      <dgm:t>
        <a:bodyPr/>
        <a:lstStyle/>
        <a:p>
          <a:r>
            <a:rPr lang="en-US" sz="1600" dirty="0" smtClean="0"/>
            <a:t>Spring 2013</a:t>
          </a:r>
          <a:endParaRPr lang="en-US" sz="1600" dirty="0"/>
        </a:p>
      </dgm:t>
    </dgm:pt>
    <dgm:pt modelId="{16EE634B-922E-EB46-8C74-765A70904ED3}" type="parTrans" cxnId="{8A757E8A-9289-9443-A21D-A87227FCC79F}">
      <dgm:prSet/>
      <dgm:spPr/>
      <dgm:t>
        <a:bodyPr/>
        <a:lstStyle/>
        <a:p>
          <a:endParaRPr lang="en-US" sz="1600"/>
        </a:p>
      </dgm:t>
    </dgm:pt>
    <dgm:pt modelId="{5DDFA6A1-2A8E-0B44-9ACF-8617B9F7A426}" type="sibTrans" cxnId="{8A757E8A-9289-9443-A21D-A87227FCC79F}">
      <dgm:prSet/>
      <dgm:spPr/>
      <dgm:t>
        <a:bodyPr/>
        <a:lstStyle/>
        <a:p>
          <a:endParaRPr lang="en-US" sz="1600"/>
        </a:p>
      </dgm:t>
    </dgm:pt>
    <dgm:pt modelId="{AE5E020E-9C68-3145-A928-04B68BDD2FFB}">
      <dgm:prSet custT="1"/>
      <dgm:spPr/>
      <dgm:t>
        <a:bodyPr/>
        <a:lstStyle/>
        <a:p>
          <a:r>
            <a:rPr lang="en-US" sz="1600" dirty="0" smtClean="0"/>
            <a:t>Spring 2015</a:t>
          </a:r>
          <a:endParaRPr lang="en-US" sz="1600" dirty="0"/>
        </a:p>
      </dgm:t>
    </dgm:pt>
    <dgm:pt modelId="{CA3F8CF0-9D88-FD4C-B183-C9DE9543DEAB}" type="parTrans" cxnId="{4A04E0A1-3AA5-5142-B12B-2F9B2924FF82}">
      <dgm:prSet/>
      <dgm:spPr/>
      <dgm:t>
        <a:bodyPr/>
        <a:lstStyle/>
        <a:p>
          <a:endParaRPr lang="en-US" sz="1600"/>
        </a:p>
      </dgm:t>
    </dgm:pt>
    <dgm:pt modelId="{59E6F55F-A785-6947-9684-B35A630D4D72}" type="sibTrans" cxnId="{4A04E0A1-3AA5-5142-B12B-2F9B2924FF82}">
      <dgm:prSet/>
      <dgm:spPr/>
      <dgm:t>
        <a:bodyPr/>
        <a:lstStyle/>
        <a:p>
          <a:endParaRPr lang="en-US" sz="1600"/>
        </a:p>
      </dgm:t>
    </dgm:pt>
    <dgm:pt modelId="{755568E6-FE9C-4243-AD37-D1E5C06BEC65}" type="pres">
      <dgm:prSet presAssocID="{9277C71B-1511-EA4D-98AA-F0B32F73C270}" presName="Name0" presStyleCnt="0">
        <dgm:presLayoutVars>
          <dgm:dir/>
          <dgm:resizeHandles val="exact"/>
        </dgm:presLayoutVars>
      </dgm:prSet>
      <dgm:spPr/>
      <dgm:t>
        <a:bodyPr/>
        <a:lstStyle/>
        <a:p>
          <a:endParaRPr lang="en-US"/>
        </a:p>
      </dgm:t>
    </dgm:pt>
    <dgm:pt modelId="{8B291DA2-A910-DE4A-B78C-3743E9CA7EC4}" type="pres">
      <dgm:prSet presAssocID="{9277C71B-1511-EA4D-98AA-F0B32F73C270}" presName="arrow" presStyleLbl="bgShp" presStyleIdx="0" presStyleCnt="1"/>
      <dgm:spPr/>
    </dgm:pt>
    <dgm:pt modelId="{69E4C19B-89A0-1446-8FDD-1888169EF13C}" type="pres">
      <dgm:prSet presAssocID="{9277C71B-1511-EA4D-98AA-F0B32F73C270}" presName="points" presStyleCnt="0"/>
      <dgm:spPr/>
    </dgm:pt>
    <dgm:pt modelId="{17F62476-ED72-794E-8A9A-FDB7FA97037D}" type="pres">
      <dgm:prSet presAssocID="{3D0B8208-7308-CA45-8D9B-E803CFDED966}" presName="compositeA" presStyleCnt="0"/>
      <dgm:spPr/>
    </dgm:pt>
    <dgm:pt modelId="{1B8D9683-DD4C-094C-9465-984844920CAA}" type="pres">
      <dgm:prSet presAssocID="{3D0B8208-7308-CA45-8D9B-E803CFDED966}" presName="textA" presStyleLbl="revTx" presStyleIdx="0" presStyleCnt="10">
        <dgm:presLayoutVars>
          <dgm:bulletEnabled val="1"/>
        </dgm:presLayoutVars>
      </dgm:prSet>
      <dgm:spPr/>
      <dgm:t>
        <a:bodyPr/>
        <a:lstStyle/>
        <a:p>
          <a:endParaRPr lang="en-US"/>
        </a:p>
      </dgm:t>
    </dgm:pt>
    <dgm:pt modelId="{D2EAE743-7C7C-1B4C-B83C-BCB7EBE39B70}" type="pres">
      <dgm:prSet presAssocID="{3D0B8208-7308-CA45-8D9B-E803CFDED966}" presName="circleA" presStyleLbl="node1" presStyleIdx="0" presStyleCnt="10"/>
      <dgm:spPr/>
    </dgm:pt>
    <dgm:pt modelId="{0B9CDDD2-288F-2B45-8D04-D86273545690}" type="pres">
      <dgm:prSet presAssocID="{3D0B8208-7308-CA45-8D9B-E803CFDED966}" presName="spaceA" presStyleCnt="0"/>
      <dgm:spPr/>
    </dgm:pt>
    <dgm:pt modelId="{D3D8DC2E-7A80-9649-8BE3-34D515C9D344}" type="pres">
      <dgm:prSet presAssocID="{77732B1B-6554-E148-873E-34DDE1169395}" presName="space" presStyleCnt="0"/>
      <dgm:spPr/>
    </dgm:pt>
    <dgm:pt modelId="{F69DB110-AF08-4C4E-AEC9-01E3AF9D7546}" type="pres">
      <dgm:prSet presAssocID="{9AAE597D-248B-4647-B5ED-D182D49E17CC}" presName="compositeB" presStyleCnt="0"/>
      <dgm:spPr/>
    </dgm:pt>
    <dgm:pt modelId="{3EE630C0-5FCB-4444-9306-91ADB66156E3}" type="pres">
      <dgm:prSet presAssocID="{9AAE597D-248B-4647-B5ED-D182D49E17CC}" presName="textB" presStyleLbl="revTx" presStyleIdx="1" presStyleCnt="10">
        <dgm:presLayoutVars>
          <dgm:bulletEnabled val="1"/>
        </dgm:presLayoutVars>
      </dgm:prSet>
      <dgm:spPr/>
      <dgm:t>
        <a:bodyPr/>
        <a:lstStyle/>
        <a:p>
          <a:endParaRPr lang="en-US"/>
        </a:p>
      </dgm:t>
    </dgm:pt>
    <dgm:pt modelId="{542C7E9B-DC2E-BB49-AF99-75970840B502}" type="pres">
      <dgm:prSet presAssocID="{9AAE597D-248B-4647-B5ED-D182D49E17CC}" presName="circleB" presStyleLbl="node1" presStyleIdx="1" presStyleCnt="10"/>
      <dgm:spPr/>
    </dgm:pt>
    <dgm:pt modelId="{36ABFE01-E5E4-B34F-838C-18B5B5C6A622}" type="pres">
      <dgm:prSet presAssocID="{9AAE597D-248B-4647-B5ED-D182D49E17CC}" presName="spaceB" presStyleCnt="0"/>
      <dgm:spPr/>
    </dgm:pt>
    <dgm:pt modelId="{CC1CE5EA-9070-E74B-8CEF-838BA297D02B}" type="pres">
      <dgm:prSet presAssocID="{E69D7552-6A31-6E4E-AAF1-24EE2BD058B7}" presName="space" presStyleCnt="0"/>
      <dgm:spPr/>
    </dgm:pt>
    <dgm:pt modelId="{651E9C8D-87C5-844B-A90A-A3C5396B10BF}" type="pres">
      <dgm:prSet presAssocID="{18AFFD78-0A50-734A-9883-4A09D06299DC}" presName="compositeA" presStyleCnt="0"/>
      <dgm:spPr/>
    </dgm:pt>
    <dgm:pt modelId="{3E939166-6B7F-0441-BD5D-1EA8E9934B37}" type="pres">
      <dgm:prSet presAssocID="{18AFFD78-0A50-734A-9883-4A09D06299DC}" presName="textA" presStyleLbl="revTx" presStyleIdx="2" presStyleCnt="10">
        <dgm:presLayoutVars>
          <dgm:bulletEnabled val="1"/>
        </dgm:presLayoutVars>
      </dgm:prSet>
      <dgm:spPr/>
      <dgm:t>
        <a:bodyPr/>
        <a:lstStyle/>
        <a:p>
          <a:endParaRPr lang="en-US"/>
        </a:p>
      </dgm:t>
    </dgm:pt>
    <dgm:pt modelId="{ECD29047-C88C-704A-9F76-E0465EA4EE79}" type="pres">
      <dgm:prSet presAssocID="{18AFFD78-0A50-734A-9883-4A09D06299DC}" presName="circleA" presStyleLbl="node1" presStyleIdx="2" presStyleCnt="10"/>
      <dgm:spPr/>
    </dgm:pt>
    <dgm:pt modelId="{84E9F6E4-D9D7-DA43-AD70-06529D141A30}" type="pres">
      <dgm:prSet presAssocID="{18AFFD78-0A50-734A-9883-4A09D06299DC}" presName="spaceA" presStyleCnt="0"/>
      <dgm:spPr/>
    </dgm:pt>
    <dgm:pt modelId="{9D4DECCF-75CF-B04E-8019-53B3625BC684}" type="pres">
      <dgm:prSet presAssocID="{967EE32B-5609-8C45-87F5-9D1D6EEA09D4}" presName="space" presStyleCnt="0"/>
      <dgm:spPr/>
    </dgm:pt>
    <dgm:pt modelId="{FE659067-A895-0F44-9E98-9E260996E910}" type="pres">
      <dgm:prSet presAssocID="{E556D638-B36A-3A41-8835-1231FC4EB1A3}" presName="compositeB" presStyleCnt="0"/>
      <dgm:spPr/>
    </dgm:pt>
    <dgm:pt modelId="{65B88A15-4832-6B40-888A-DDA5402ADE47}" type="pres">
      <dgm:prSet presAssocID="{E556D638-B36A-3A41-8835-1231FC4EB1A3}" presName="textB" presStyleLbl="revTx" presStyleIdx="3" presStyleCnt="10">
        <dgm:presLayoutVars>
          <dgm:bulletEnabled val="1"/>
        </dgm:presLayoutVars>
      </dgm:prSet>
      <dgm:spPr/>
      <dgm:t>
        <a:bodyPr/>
        <a:lstStyle/>
        <a:p>
          <a:endParaRPr lang="en-US"/>
        </a:p>
      </dgm:t>
    </dgm:pt>
    <dgm:pt modelId="{C0ABAF4A-5036-5740-9B02-8CE4FA4BC4A4}" type="pres">
      <dgm:prSet presAssocID="{E556D638-B36A-3A41-8835-1231FC4EB1A3}" presName="circleB" presStyleLbl="node1" presStyleIdx="3" presStyleCnt="10"/>
      <dgm:spPr/>
    </dgm:pt>
    <dgm:pt modelId="{7B6E6778-DA2F-4F48-AD8D-5631F735E539}" type="pres">
      <dgm:prSet presAssocID="{E556D638-B36A-3A41-8835-1231FC4EB1A3}" presName="spaceB" presStyleCnt="0"/>
      <dgm:spPr/>
    </dgm:pt>
    <dgm:pt modelId="{CC49309A-1B56-6E40-AB8B-D2806E40C916}" type="pres">
      <dgm:prSet presAssocID="{5DDFA6A1-2A8E-0B44-9ACF-8617B9F7A426}" presName="space" presStyleCnt="0"/>
      <dgm:spPr/>
    </dgm:pt>
    <dgm:pt modelId="{3E9AB7DA-DA65-C44B-AD8B-EC667B6D1886}" type="pres">
      <dgm:prSet presAssocID="{28C8CF04-EF8B-964D-B42E-EA8D531903D2}" presName="compositeA" presStyleCnt="0"/>
      <dgm:spPr/>
    </dgm:pt>
    <dgm:pt modelId="{5A648200-5AE9-6843-9452-E7AE2E4ADC28}" type="pres">
      <dgm:prSet presAssocID="{28C8CF04-EF8B-964D-B42E-EA8D531903D2}" presName="textA" presStyleLbl="revTx" presStyleIdx="4" presStyleCnt="10">
        <dgm:presLayoutVars>
          <dgm:bulletEnabled val="1"/>
        </dgm:presLayoutVars>
      </dgm:prSet>
      <dgm:spPr/>
      <dgm:t>
        <a:bodyPr/>
        <a:lstStyle/>
        <a:p>
          <a:endParaRPr lang="en-US"/>
        </a:p>
      </dgm:t>
    </dgm:pt>
    <dgm:pt modelId="{A64B2C26-5E6A-C741-849D-5AD203BA27DE}" type="pres">
      <dgm:prSet presAssocID="{28C8CF04-EF8B-964D-B42E-EA8D531903D2}" presName="circleA" presStyleLbl="node1" presStyleIdx="4" presStyleCnt="10"/>
      <dgm:spPr/>
    </dgm:pt>
    <dgm:pt modelId="{A9FFB642-A4B0-3345-9136-E22633697E0E}" type="pres">
      <dgm:prSet presAssocID="{28C8CF04-EF8B-964D-B42E-EA8D531903D2}" presName="spaceA" presStyleCnt="0"/>
      <dgm:spPr/>
    </dgm:pt>
    <dgm:pt modelId="{6A0B807C-E971-0448-9AA8-2085EDE58751}" type="pres">
      <dgm:prSet presAssocID="{31F2B9E1-FF5E-D34D-BEDA-4C9AB86D8095}" presName="space" presStyleCnt="0"/>
      <dgm:spPr/>
    </dgm:pt>
    <dgm:pt modelId="{A8640FD8-006F-BA40-AF49-12BC3788CF78}" type="pres">
      <dgm:prSet presAssocID="{D55EB074-7F91-8D43-A344-E2A7D6333260}" presName="compositeB" presStyleCnt="0"/>
      <dgm:spPr/>
    </dgm:pt>
    <dgm:pt modelId="{4C89E966-E61B-684B-9ACE-CDD960F9829E}" type="pres">
      <dgm:prSet presAssocID="{D55EB074-7F91-8D43-A344-E2A7D6333260}" presName="textB" presStyleLbl="revTx" presStyleIdx="5" presStyleCnt="10">
        <dgm:presLayoutVars>
          <dgm:bulletEnabled val="1"/>
        </dgm:presLayoutVars>
      </dgm:prSet>
      <dgm:spPr/>
      <dgm:t>
        <a:bodyPr/>
        <a:lstStyle/>
        <a:p>
          <a:endParaRPr lang="en-US"/>
        </a:p>
      </dgm:t>
    </dgm:pt>
    <dgm:pt modelId="{0B7979CE-FB31-3342-BA4D-09A41942E313}" type="pres">
      <dgm:prSet presAssocID="{D55EB074-7F91-8D43-A344-E2A7D6333260}" presName="circleB" presStyleLbl="node1" presStyleIdx="5" presStyleCnt="10"/>
      <dgm:spPr/>
    </dgm:pt>
    <dgm:pt modelId="{08FD7736-354C-434A-81F3-A71A5EB86F4B}" type="pres">
      <dgm:prSet presAssocID="{D55EB074-7F91-8D43-A344-E2A7D6333260}" presName="spaceB" presStyleCnt="0"/>
      <dgm:spPr/>
    </dgm:pt>
    <dgm:pt modelId="{AB723BA4-8A15-054F-B354-1CBDD52D74F5}" type="pres">
      <dgm:prSet presAssocID="{812A10E4-D8F9-874B-B8DB-762069FBC4BB}" presName="space" presStyleCnt="0"/>
      <dgm:spPr/>
    </dgm:pt>
    <dgm:pt modelId="{67A738D1-4AD8-154E-BDA8-1389FD7EF7FE}" type="pres">
      <dgm:prSet presAssocID="{AE74B80C-B3E8-8548-9731-3ECD738038D8}" presName="compositeA" presStyleCnt="0"/>
      <dgm:spPr/>
    </dgm:pt>
    <dgm:pt modelId="{E06353E3-123E-9245-8F63-F28C6D913590}" type="pres">
      <dgm:prSet presAssocID="{AE74B80C-B3E8-8548-9731-3ECD738038D8}" presName="textA" presStyleLbl="revTx" presStyleIdx="6" presStyleCnt="10">
        <dgm:presLayoutVars>
          <dgm:bulletEnabled val="1"/>
        </dgm:presLayoutVars>
      </dgm:prSet>
      <dgm:spPr/>
      <dgm:t>
        <a:bodyPr/>
        <a:lstStyle/>
        <a:p>
          <a:endParaRPr lang="en-US"/>
        </a:p>
      </dgm:t>
    </dgm:pt>
    <dgm:pt modelId="{64BB239D-3901-954D-BD5D-56F478C1F6E8}" type="pres">
      <dgm:prSet presAssocID="{AE74B80C-B3E8-8548-9731-3ECD738038D8}" presName="circleA" presStyleLbl="node1" presStyleIdx="6" presStyleCnt="10"/>
      <dgm:spPr/>
    </dgm:pt>
    <dgm:pt modelId="{268066AD-C111-2840-9BD6-BAC62EE04FE2}" type="pres">
      <dgm:prSet presAssocID="{AE74B80C-B3E8-8548-9731-3ECD738038D8}" presName="spaceA" presStyleCnt="0"/>
      <dgm:spPr/>
    </dgm:pt>
    <dgm:pt modelId="{CC4742BE-AA0E-A549-B514-29F8CF3F2397}" type="pres">
      <dgm:prSet presAssocID="{A0135124-1F73-934F-9DDF-BDB28187D620}" presName="space" presStyleCnt="0"/>
      <dgm:spPr/>
    </dgm:pt>
    <dgm:pt modelId="{5199E28F-3F59-C644-9ED9-99D4CD2A86C7}" type="pres">
      <dgm:prSet presAssocID="{AE5E020E-9C68-3145-A928-04B68BDD2FFB}" presName="compositeB" presStyleCnt="0"/>
      <dgm:spPr/>
    </dgm:pt>
    <dgm:pt modelId="{AAB3224F-CA81-0447-BCD4-F51F0B14997B}" type="pres">
      <dgm:prSet presAssocID="{AE5E020E-9C68-3145-A928-04B68BDD2FFB}" presName="textB" presStyleLbl="revTx" presStyleIdx="7" presStyleCnt="10">
        <dgm:presLayoutVars>
          <dgm:bulletEnabled val="1"/>
        </dgm:presLayoutVars>
      </dgm:prSet>
      <dgm:spPr/>
      <dgm:t>
        <a:bodyPr/>
        <a:lstStyle/>
        <a:p>
          <a:endParaRPr lang="en-US"/>
        </a:p>
      </dgm:t>
    </dgm:pt>
    <dgm:pt modelId="{DE45DB7C-1C91-C546-A7DB-A2C648776258}" type="pres">
      <dgm:prSet presAssocID="{AE5E020E-9C68-3145-A928-04B68BDD2FFB}" presName="circleB" presStyleLbl="node1" presStyleIdx="7" presStyleCnt="10"/>
      <dgm:spPr/>
    </dgm:pt>
    <dgm:pt modelId="{A92FC556-3A07-C14D-B443-C555AB607806}" type="pres">
      <dgm:prSet presAssocID="{AE5E020E-9C68-3145-A928-04B68BDD2FFB}" presName="spaceB" presStyleCnt="0"/>
      <dgm:spPr/>
    </dgm:pt>
    <dgm:pt modelId="{1BAB4AE4-951F-6D4A-9E01-E6E5A1DC836C}" type="pres">
      <dgm:prSet presAssocID="{59E6F55F-A785-6947-9684-B35A630D4D72}" presName="space" presStyleCnt="0"/>
      <dgm:spPr/>
    </dgm:pt>
    <dgm:pt modelId="{CD69044A-375F-EE4E-8C0A-834541CE4C97}" type="pres">
      <dgm:prSet presAssocID="{3E66EBDA-1608-4447-B1B8-2C2B24E625A8}" presName="compositeA" presStyleCnt="0"/>
      <dgm:spPr/>
    </dgm:pt>
    <dgm:pt modelId="{400A8A59-0A3D-1A4C-852A-71CB129BA5CC}" type="pres">
      <dgm:prSet presAssocID="{3E66EBDA-1608-4447-B1B8-2C2B24E625A8}" presName="textA" presStyleLbl="revTx" presStyleIdx="8" presStyleCnt="10">
        <dgm:presLayoutVars>
          <dgm:bulletEnabled val="1"/>
        </dgm:presLayoutVars>
      </dgm:prSet>
      <dgm:spPr/>
      <dgm:t>
        <a:bodyPr/>
        <a:lstStyle/>
        <a:p>
          <a:endParaRPr lang="en-US"/>
        </a:p>
      </dgm:t>
    </dgm:pt>
    <dgm:pt modelId="{50764F9F-2AC7-0E41-8799-863632763332}" type="pres">
      <dgm:prSet presAssocID="{3E66EBDA-1608-4447-B1B8-2C2B24E625A8}" presName="circleA" presStyleLbl="node1" presStyleIdx="8" presStyleCnt="10"/>
      <dgm:spPr/>
    </dgm:pt>
    <dgm:pt modelId="{03E8DBCB-4C26-EC4D-8B10-E63860DBAE48}" type="pres">
      <dgm:prSet presAssocID="{3E66EBDA-1608-4447-B1B8-2C2B24E625A8}" presName="spaceA" presStyleCnt="0"/>
      <dgm:spPr/>
    </dgm:pt>
    <dgm:pt modelId="{F410280B-6743-C745-9F29-7DEC12C35B44}" type="pres">
      <dgm:prSet presAssocID="{8C815860-4D5A-B746-A6C3-9FE1A4E6C7EC}" presName="space" presStyleCnt="0"/>
      <dgm:spPr/>
    </dgm:pt>
    <dgm:pt modelId="{EB7AF480-05FE-4545-A9D2-BE29D2890478}" type="pres">
      <dgm:prSet presAssocID="{41A490A2-519D-AF44-A671-21645CF6D3B6}" presName="compositeB" presStyleCnt="0"/>
      <dgm:spPr/>
    </dgm:pt>
    <dgm:pt modelId="{7468C0D4-6AA2-5642-A2A6-50F3BE782236}" type="pres">
      <dgm:prSet presAssocID="{41A490A2-519D-AF44-A671-21645CF6D3B6}" presName="textB" presStyleLbl="revTx" presStyleIdx="9" presStyleCnt="10">
        <dgm:presLayoutVars>
          <dgm:bulletEnabled val="1"/>
        </dgm:presLayoutVars>
      </dgm:prSet>
      <dgm:spPr/>
      <dgm:t>
        <a:bodyPr/>
        <a:lstStyle/>
        <a:p>
          <a:endParaRPr lang="en-US"/>
        </a:p>
      </dgm:t>
    </dgm:pt>
    <dgm:pt modelId="{14FB8900-ECAD-EF49-85A9-B8CBE3EA0556}" type="pres">
      <dgm:prSet presAssocID="{41A490A2-519D-AF44-A671-21645CF6D3B6}" presName="circleB" presStyleLbl="node1" presStyleIdx="9" presStyleCnt="10"/>
      <dgm:spPr/>
    </dgm:pt>
    <dgm:pt modelId="{194EF919-F49F-3F43-A597-8122C8A9E3D0}" type="pres">
      <dgm:prSet presAssocID="{41A490A2-519D-AF44-A671-21645CF6D3B6}" presName="spaceB" presStyleCnt="0"/>
      <dgm:spPr/>
    </dgm:pt>
  </dgm:ptLst>
  <dgm:cxnLst>
    <dgm:cxn modelId="{E88974A0-6299-0044-B354-9FF77CB41E1D}" srcId="{9277C71B-1511-EA4D-98AA-F0B32F73C270}" destId="{AE74B80C-B3E8-8548-9731-3ECD738038D8}" srcOrd="6" destOrd="0" parTransId="{C7323C1C-973D-5D42-A76B-7DC8847BDBBB}" sibTransId="{A0135124-1F73-934F-9DDF-BDB28187D620}"/>
    <dgm:cxn modelId="{012B8D97-ABC1-6A44-A4F5-65BE148867FB}" srcId="{9277C71B-1511-EA4D-98AA-F0B32F73C270}" destId="{9AAE597D-248B-4647-B5ED-D182D49E17CC}" srcOrd="1" destOrd="0" parTransId="{2A5E2D08-7628-064C-8AF7-D5FF6EDECA3C}" sibTransId="{E69D7552-6A31-6E4E-AAF1-24EE2BD058B7}"/>
    <dgm:cxn modelId="{045AB048-2BB8-FF43-8D5F-F4D02D9FD46C}" srcId="{9277C71B-1511-EA4D-98AA-F0B32F73C270}" destId="{3E66EBDA-1608-4447-B1B8-2C2B24E625A8}" srcOrd="8" destOrd="0" parTransId="{40E0BAE5-B638-4347-837D-53873427BFF4}" sibTransId="{8C815860-4D5A-B746-A6C3-9FE1A4E6C7EC}"/>
    <dgm:cxn modelId="{112F8F13-6547-D546-9252-C7EAE4AB07D5}" srcId="{9277C71B-1511-EA4D-98AA-F0B32F73C270}" destId="{18AFFD78-0A50-734A-9883-4A09D06299DC}" srcOrd="2" destOrd="0" parTransId="{289F11A9-ACFE-1648-BC18-617B3809163F}" sibTransId="{967EE32B-5609-8C45-87F5-9D1D6EEA09D4}"/>
    <dgm:cxn modelId="{0E20A442-AA90-A54B-BD41-5C0E5714C334}" srcId="{9277C71B-1511-EA4D-98AA-F0B32F73C270}" destId="{D55EB074-7F91-8D43-A344-E2A7D6333260}" srcOrd="5" destOrd="0" parTransId="{6CB7379A-8BD5-ED40-8208-763636ED2D94}" sibTransId="{812A10E4-D8F9-874B-B8DB-762069FBC4BB}"/>
    <dgm:cxn modelId="{3B6E6857-96E7-3241-B782-C7212EE4670F}" type="presOf" srcId="{41A490A2-519D-AF44-A671-21645CF6D3B6}" destId="{7468C0D4-6AA2-5642-A2A6-50F3BE782236}" srcOrd="0" destOrd="0" presId="urn:microsoft.com/office/officeart/2005/8/layout/hProcess11"/>
    <dgm:cxn modelId="{8A757E8A-9289-9443-A21D-A87227FCC79F}" srcId="{9277C71B-1511-EA4D-98AA-F0B32F73C270}" destId="{E556D638-B36A-3A41-8835-1231FC4EB1A3}" srcOrd="3" destOrd="0" parTransId="{16EE634B-922E-EB46-8C74-765A70904ED3}" sibTransId="{5DDFA6A1-2A8E-0B44-9ACF-8617B9F7A426}"/>
    <dgm:cxn modelId="{9C045C16-D754-244F-92CA-9BAB76189BDC}" type="presOf" srcId="{18AFFD78-0A50-734A-9883-4A09D06299DC}" destId="{3E939166-6B7F-0441-BD5D-1EA8E9934B37}" srcOrd="0" destOrd="0" presId="urn:microsoft.com/office/officeart/2005/8/layout/hProcess11"/>
    <dgm:cxn modelId="{8CFCB81A-92AE-C643-9B62-B53B46B718DD}" type="presOf" srcId="{AE5E020E-9C68-3145-A928-04B68BDD2FFB}" destId="{AAB3224F-CA81-0447-BCD4-F51F0B14997B}" srcOrd="0" destOrd="0" presId="urn:microsoft.com/office/officeart/2005/8/layout/hProcess11"/>
    <dgm:cxn modelId="{A3F48A51-E505-DC4E-A979-C889666927B8}" type="presOf" srcId="{3E66EBDA-1608-4447-B1B8-2C2B24E625A8}" destId="{400A8A59-0A3D-1A4C-852A-71CB129BA5CC}" srcOrd="0" destOrd="0" presId="urn:microsoft.com/office/officeart/2005/8/layout/hProcess11"/>
    <dgm:cxn modelId="{038CEF9C-E7C4-FE49-90CE-D3E0153962A4}" type="presOf" srcId="{9277C71B-1511-EA4D-98AA-F0B32F73C270}" destId="{755568E6-FE9C-4243-AD37-D1E5C06BEC65}" srcOrd="0" destOrd="0" presId="urn:microsoft.com/office/officeart/2005/8/layout/hProcess11"/>
    <dgm:cxn modelId="{8AFED5C6-1243-A64D-A042-B4DEE8B3D34F}" type="presOf" srcId="{3D0B8208-7308-CA45-8D9B-E803CFDED966}" destId="{1B8D9683-DD4C-094C-9465-984844920CAA}" srcOrd="0" destOrd="0" presId="urn:microsoft.com/office/officeart/2005/8/layout/hProcess11"/>
    <dgm:cxn modelId="{C3B7BB1B-7DAD-B740-A45D-9025D558585A}" type="presOf" srcId="{28C8CF04-EF8B-964D-B42E-EA8D531903D2}" destId="{5A648200-5AE9-6843-9452-E7AE2E4ADC28}" srcOrd="0" destOrd="0" presId="urn:microsoft.com/office/officeart/2005/8/layout/hProcess11"/>
    <dgm:cxn modelId="{4A04E0A1-3AA5-5142-B12B-2F9B2924FF82}" srcId="{9277C71B-1511-EA4D-98AA-F0B32F73C270}" destId="{AE5E020E-9C68-3145-A928-04B68BDD2FFB}" srcOrd="7" destOrd="0" parTransId="{CA3F8CF0-9D88-FD4C-B183-C9DE9543DEAB}" sibTransId="{59E6F55F-A785-6947-9684-B35A630D4D72}"/>
    <dgm:cxn modelId="{59F109AB-91B3-F843-B46C-0D09568EA395}" srcId="{9277C71B-1511-EA4D-98AA-F0B32F73C270}" destId="{28C8CF04-EF8B-964D-B42E-EA8D531903D2}" srcOrd="4" destOrd="0" parTransId="{2F26239E-9C6E-8143-8B17-8715631B7754}" sibTransId="{31F2B9E1-FF5E-D34D-BEDA-4C9AB86D8095}"/>
    <dgm:cxn modelId="{AA349013-0446-D043-ABF6-EE18264280B3}" type="presOf" srcId="{D55EB074-7F91-8D43-A344-E2A7D6333260}" destId="{4C89E966-E61B-684B-9ACE-CDD960F9829E}" srcOrd="0" destOrd="0" presId="urn:microsoft.com/office/officeart/2005/8/layout/hProcess11"/>
    <dgm:cxn modelId="{E5651EC7-C745-6C41-A86A-543514ED4538}" type="presOf" srcId="{9AAE597D-248B-4647-B5ED-D182D49E17CC}" destId="{3EE630C0-5FCB-4444-9306-91ADB66156E3}" srcOrd="0" destOrd="0" presId="urn:microsoft.com/office/officeart/2005/8/layout/hProcess11"/>
    <dgm:cxn modelId="{7E061E30-24A9-9541-A4F2-0BB21F2AFF33}" srcId="{9277C71B-1511-EA4D-98AA-F0B32F73C270}" destId="{41A490A2-519D-AF44-A671-21645CF6D3B6}" srcOrd="9" destOrd="0" parTransId="{DAA64078-1647-A748-949A-25D0E40B4F29}" sibTransId="{A66BBC2D-CB97-CE4F-B8CF-D81B38B5E914}"/>
    <dgm:cxn modelId="{3112B642-A744-E748-B3A8-C1F9D2FC11A6}" srcId="{9277C71B-1511-EA4D-98AA-F0B32F73C270}" destId="{3D0B8208-7308-CA45-8D9B-E803CFDED966}" srcOrd="0" destOrd="0" parTransId="{30478E61-F62A-2445-8E97-F4D463CAB3A8}" sibTransId="{77732B1B-6554-E148-873E-34DDE1169395}"/>
    <dgm:cxn modelId="{18C719A8-3770-0D42-91A4-FEEEF3015C50}" type="presOf" srcId="{E556D638-B36A-3A41-8835-1231FC4EB1A3}" destId="{65B88A15-4832-6B40-888A-DDA5402ADE47}" srcOrd="0" destOrd="0" presId="urn:microsoft.com/office/officeart/2005/8/layout/hProcess11"/>
    <dgm:cxn modelId="{94E12AF5-E1F7-F34E-9F28-873AB179EE48}" type="presOf" srcId="{AE74B80C-B3E8-8548-9731-3ECD738038D8}" destId="{E06353E3-123E-9245-8F63-F28C6D913590}" srcOrd="0" destOrd="0" presId="urn:microsoft.com/office/officeart/2005/8/layout/hProcess11"/>
    <dgm:cxn modelId="{5980972C-E930-8E4F-BDB8-C7E7F106874C}" type="presParOf" srcId="{755568E6-FE9C-4243-AD37-D1E5C06BEC65}" destId="{8B291DA2-A910-DE4A-B78C-3743E9CA7EC4}" srcOrd="0" destOrd="0" presId="urn:microsoft.com/office/officeart/2005/8/layout/hProcess11"/>
    <dgm:cxn modelId="{2F17FB9C-C29E-2B47-B8C1-896BA1264B0A}" type="presParOf" srcId="{755568E6-FE9C-4243-AD37-D1E5C06BEC65}" destId="{69E4C19B-89A0-1446-8FDD-1888169EF13C}" srcOrd="1" destOrd="0" presId="urn:microsoft.com/office/officeart/2005/8/layout/hProcess11"/>
    <dgm:cxn modelId="{A05C732B-C5FC-E047-B65F-F9379475B4F5}" type="presParOf" srcId="{69E4C19B-89A0-1446-8FDD-1888169EF13C}" destId="{17F62476-ED72-794E-8A9A-FDB7FA97037D}" srcOrd="0" destOrd="0" presId="urn:microsoft.com/office/officeart/2005/8/layout/hProcess11"/>
    <dgm:cxn modelId="{6A6CB20F-4ED5-904E-98EB-E841776D2171}" type="presParOf" srcId="{17F62476-ED72-794E-8A9A-FDB7FA97037D}" destId="{1B8D9683-DD4C-094C-9465-984844920CAA}" srcOrd="0" destOrd="0" presId="urn:microsoft.com/office/officeart/2005/8/layout/hProcess11"/>
    <dgm:cxn modelId="{9252F2BD-944B-2E49-9CB7-CBDA24213E36}" type="presParOf" srcId="{17F62476-ED72-794E-8A9A-FDB7FA97037D}" destId="{D2EAE743-7C7C-1B4C-B83C-BCB7EBE39B70}" srcOrd="1" destOrd="0" presId="urn:microsoft.com/office/officeart/2005/8/layout/hProcess11"/>
    <dgm:cxn modelId="{1916BDFB-7ED4-EB4F-BB98-497ECFF5EC2E}" type="presParOf" srcId="{17F62476-ED72-794E-8A9A-FDB7FA97037D}" destId="{0B9CDDD2-288F-2B45-8D04-D86273545690}" srcOrd="2" destOrd="0" presId="urn:microsoft.com/office/officeart/2005/8/layout/hProcess11"/>
    <dgm:cxn modelId="{7C1C4787-D9CD-BC42-8422-20D4235F053A}" type="presParOf" srcId="{69E4C19B-89A0-1446-8FDD-1888169EF13C}" destId="{D3D8DC2E-7A80-9649-8BE3-34D515C9D344}" srcOrd="1" destOrd="0" presId="urn:microsoft.com/office/officeart/2005/8/layout/hProcess11"/>
    <dgm:cxn modelId="{4C55653E-5B9D-8A47-B369-715A1EC73954}" type="presParOf" srcId="{69E4C19B-89A0-1446-8FDD-1888169EF13C}" destId="{F69DB110-AF08-4C4E-AEC9-01E3AF9D7546}" srcOrd="2" destOrd="0" presId="urn:microsoft.com/office/officeart/2005/8/layout/hProcess11"/>
    <dgm:cxn modelId="{35DE4745-ADDA-3743-8B29-4E262F9E06AC}" type="presParOf" srcId="{F69DB110-AF08-4C4E-AEC9-01E3AF9D7546}" destId="{3EE630C0-5FCB-4444-9306-91ADB66156E3}" srcOrd="0" destOrd="0" presId="urn:microsoft.com/office/officeart/2005/8/layout/hProcess11"/>
    <dgm:cxn modelId="{E4D1211C-56C5-2945-B743-4149EC0627E1}" type="presParOf" srcId="{F69DB110-AF08-4C4E-AEC9-01E3AF9D7546}" destId="{542C7E9B-DC2E-BB49-AF99-75970840B502}" srcOrd="1" destOrd="0" presId="urn:microsoft.com/office/officeart/2005/8/layout/hProcess11"/>
    <dgm:cxn modelId="{056F90F5-71D1-4E4A-BA55-7395CC9F232D}" type="presParOf" srcId="{F69DB110-AF08-4C4E-AEC9-01E3AF9D7546}" destId="{36ABFE01-E5E4-B34F-838C-18B5B5C6A622}" srcOrd="2" destOrd="0" presId="urn:microsoft.com/office/officeart/2005/8/layout/hProcess11"/>
    <dgm:cxn modelId="{72F2D243-9374-E64C-9187-9F7927B1FEEF}" type="presParOf" srcId="{69E4C19B-89A0-1446-8FDD-1888169EF13C}" destId="{CC1CE5EA-9070-E74B-8CEF-838BA297D02B}" srcOrd="3" destOrd="0" presId="urn:microsoft.com/office/officeart/2005/8/layout/hProcess11"/>
    <dgm:cxn modelId="{8D5F7CCF-3B3A-6E45-9BF5-163D599F9601}" type="presParOf" srcId="{69E4C19B-89A0-1446-8FDD-1888169EF13C}" destId="{651E9C8D-87C5-844B-A90A-A3C5396B10BF}" srcOrd="4" destOrd="0" presId="urn:microsoft.com/office/officeart/2005/8/layout/hProcess11"/>
    <dgm:cxn modelId="{7388D30E-A4C8-D241-B7D4-5E4CCDC41F9D}" type="presParOf" srcId="{651E9C8D-87C5-844B-A90A-A3C5396B10BF}" destId="{3E939166-6B7F-0441-BD5D-1EA8E9934B37}" srcOrd="0" destOrd="0" presId="urn:microsoft.com/office/officeart/2005/8/layout/hProcess11"/>
    <dgm:cxn modelId="{3A6A2F95-C805-DD46-8304-4C504605D560}" type="presParOf" srcId="{651E9C8D-87C5-844B-A90A-A3C5396B10BF}" destId="{ECD29047-C88C-704A-9F76-E0465EA4EE79}" srcOrd="1" destOrd="0" presId="urn:microsoft.com/office/officeart/2005/8/layout/hProcess11"/>
    <dgm:cxn modelId="{4A2EB979-5DFD-D241-99DE-0C34B687E497}" type="presParOf" srcId="{651E9C8D-87C5-844B-A90A-A3C5396B10BF}" destId="{84E9F6E4-D9D7-DA43-AD70-06529D141A30}" srcOrd="2" destOrd="0" presId="urn:microsoft.com/office/officeart/2005/8/layout/hProcess11"/>
    <dgm:cxn modelId="{EE464988-BCEF-9A40-A522-C0111D10B527}" type="presParOf" srcId="{69E4C19B-89A0-1446-8FDD-1888169EF13C}" destId="{9D4DECCF-75CF-B04E-8019-53B3625BC684}" srcOrd="5" destOrd="0" presId="urn:microsoft.com/office/officeart/2005/8/layout/hProcess11"/>
    <dgm:cxn modelId="{63F0D3C6-6F72-224F-953B-9D69C6EE5396}" type="presParOf" srcId="{69E4C19B-89A0-1446-8FDD-1888169EF13C}" destId="{FE659067-A895-0F44-9E98-9E260996E910}" srcOrd="6" destOrd="0" presId="urn:microsoft.com/office/officeart/2005/8/layout/hProcess11"/>
    <dgm:cxn modelId="{5A1CA207-E8A4-B34E-90D0-0713A1F72D7C}" type="presParOf" srcId="{FE659067-A895-0F44-9E98-9E260996E910}" destId="{65B88A15-4832-6B40-888A-DDA5402ADE47}" srcOrd="0" destOrd="0" presId="urn:microsoft.com/office/officeart/2005/8/layout/hProcess11"/>
    <dgm:cxn modelId="{5AAC2152-50D2-0D45-8EA6-8B70A0B4B758}" type="presParOf" srcId="{FE659067-A895-0F44-9E98-9E260996E910}" destId="{C0ABAF4A-5036-5740-9B02-8CE4FA4BC4A4}" srcOrd="1" destOrd="0" presId="urn:microsoft.com/office/officeart/2005/8/layout/hProcess11"/>
    <dgm:cxn modelId="{64873F0A-8720-5F42-A6E9-AADD171121E1}" type="presParOf" srcId="{FE659067-A895-0F44-9E98-9E260996E910}" destId="{7B6E6778-DA2F-4F48-AD8D-5631F735E539}" srcOrd="2" destOrd="0" presId="urn:microsoft.com/office/officeart/2005/8/layout/hProcess11"/>
    <dgm:cxn modelId="{83C51023-52DD-334A-90EA-180C88C9E397}" type="presParOf" srcId="{69E4C19B-89A0-1446-8FDD-1888169EF13C}" destId="{CC49309A-1B56-6E40-AB8B-D2806E40C916}" srcOrd="7" destOrd="0" presId="urn:microsoft.com/office/officeart/2005/8/layout/hProcess11"/>
    <dgm:cxn modelId="{19FC72FD-0C77-0C4B-9806-69764E1A5650}" type="presParOf" srcId="{69E4C19B-89A0-1446-8FDD-1888169EF13C}" destId="{3E9AB7DA-DA65-C44B-AD8B-EC667B6D1886}" srcOrd="8" destOrd="0" presId="urn:microsoft.com/office/officeart/2005/8/layout/hProcess11"/>
    <dgm:cxn modelId="{ECB653A8-C2C7-F24F-B7F1-96B9913D05A9}" type="presParOf" srcId="{3E9AB7DA-DA65-C44B-AD8B-EC667B6D1886}" destId="{5A648200-5AE9-6843-9452-E7AE2E4ADC28}" srcOrd="0" destOrd="0" presId="urn:microsoft.com/office/officeart/2005/8/layout/hProcess11"/>
    <dgm:cxn modelId="{2AF133FE-648A-8445-B294-D6ACAEF93899}" type="presParOf" srcId="{3E9AB7DA-DA65-C44B-AD8B-EC667B6D1886}" destId="{A64B2C26-5E6A-C741-849D-5AD203BA27DE}" srcOrd="1" destOrd="0" presId="urn:microsoft.com/office/officeart/2005/8/layout/hProcess11"/>
    <dgm:cxn modelId="{4119AEAE-2277-6F4C-886D-C35C57441F5E}" type="presParOf" srcId="{3E9AB7DA-DA65-C44B-AD8B-EC667B6D1886}" destId="{A9FFB642-A4B0-3345-9136-E22633697E0E}" srcOrd="2" destOrd="0" presId="urn:microsoft.com/office/officeart/2005/8/layout/hProcess11"/>
    <dgm:cxn modelId="{3ACD64DB-C174-D94F-BBB5-DBC6CEFDA445}" type="presParOf" srcId="{69E4C19B-89A0-1446-8FDD-1888169EF13C}" destId="{6A0B807C-E971-0448-9AA8-2085EDE58751}" srcOrd="9" destOrd="0" presId="urn:microsoft.com/office/officeart/2005/8/layout/hProcess11"/>
    <dgm:cxn modelId="{2E123213-6237-2041-84A6-1CB3FA16E474}" type="presParOf" srcId="{69E4C19B-89A0-1446-8FDD-1888169EF13C}" destId="{A8640FD8-006F-BA40-AF49-12BC3788CF78}" srcOrd="10" destOrd="0" presId="urn:microsoft.com/office/officeart/2005/8/layout/hProcess11"/>
    <dgm:cxn modelId="{BD0B12ED-EFB8-EF42-AB40-F3B7C6CF03FB}" type="presParOf" srcId="{A8640FD8-006F-BA40-AF49-12BC3788CF78}" destId="{4C89E966-E61B-684B-9ACE-CDD960F9829E}" srcOrd="0" destOrd="0" presId="urn:microsoft.com/office/officeart/2005/8/layout/hProcess11"/>
    <dgm:cxn modelId="{DEF53858-CFA5-1940-8F59-1646BDF4718B}" type="presParOf" srcId="{A8640FD8-006F-BA40-AF49-12BC3788CF78}" destId="{0B7979CE-FB31-3342-BA4D-09A41942E313}" srcOrd="1" destOrd="0" presId="urn:microsoft.com/office/officeart/2005/8/layout/hProcess11"/>
    <dgm:cxn modelId="{2687D48F-7632-AA4E-8F33-BE1833E433E1}" type="presParOf" srcId="{A8640FD8-006F-BA40-AF49-12BC3788CF78}" destId="{08FD7736-354C-434A-81F3-A71A5EB86F4B}" srcOrd="2" destOrd="0" presId="urn:microsoft.com/office/officeart/2005/8/layout/hProcess11"/>
    <dgm:cxn modelId="{7C295CC4-27EF-3B4E-9A06-809343410C91}" type="presParOf" srcId="{69E4C19B-89A0-1446-8FDD-1888169EF13C}" destId="{AB723BA4-8A15-054F-B354-1CBDD52D74F5}" srcOrd="11" destOrd="0" presId="urn:microsoft.com/office/officeart/2005/8/layout/hProcess11"/>
    <dgm:cxn modelId="{02BF90B6-F12C-9F46-A92E-0ED971E4263C}" type="presParOf" srcId="{69E4C19B-89A0-1446-8FDD-1888169EF13C}" destId="{67A738D1-4AD8-154E-BDA8-1389FD7EF7FE}" srcOrd="12" destOrd="0" presId="urn:microsoft.com/office/officeart/2005/8/layout/hProcess11"/>
    <dgm:cxn modelId="{D1C563D9-5AB2-2A46-AF8C-803F43136A3D}" type="presParOf" srcId="{67A738D1-4AD8-154E-BDA8-1389FD7EF7FE}" destId="{E06353E3-123E-9245-8F63-F28C6D913590}" srcOrd="0" destOrd="0" presId="urn:microsoft.com/office/officeart/2005/8/layout/hProcess11"/>
    <dgm:cxn modelId="{94A84B0D-2DBF-A64E-971E-3213F49F685E}" type="presParOf" srcId="{67A738D1-4AD8-154E-BDA8-1389FD7EF7FE}" destId="{64BB239D-3901-954D-BD5D-56F478C1F6E8}" srcOrd="1" destOrd="0" presId="urn:microsoft.com/office/officeart/2005/8/layout/hProcess11"/>
    <dgm:cxn modelId="{6A020067-4747-E345-ACC1-CFBD35E04987}" type="presParOf" srcId="{67A738D1-4AD8-154E-BDA8-1389FD7EF7FE}" destId="{268066AD-C111-2840-9BD6-BAC62EE04FE2}" srcOrd="2" destOrd="0" presId="urn:microsoft.com/office/officeart/2005/8/layout/hProcess11"/>
    <dgm:cxn modelId="{13B7CFD1-65CC-6642-9613-BEE30D9D3D31}" type="presParOf" srcId="{69E4C19B-89A0-1446-8FDD-1888169EF13C}" destId="{CC4742BE-AA0E-A549-B514-29F8CF3F2397}" srcOrd="13" destOrd="0" presId="urn:microsoft.com/office/officeart/2005/8/layout/hProcess11"/>
    <dgm:cxn modelId="{81FC14C2-3FBF-DC49-A70C-E64C1A557726}" type="presParOf" srcId="{69E4C19B-89A0-1446-8FDD-1888169EF13C}" destId="{5199E28F-3F59-C644-9ED9-99D4CD2A86C7}" srcOrd="14" destOrd="0" presId="urn:microsoft.com/office/officeart/2005/8/layout/hProcess11"/>
    <dgm:cxn modelId="{18E85EBA-31B6-1249-AC01-5897A3A7AAA3}" type="presParOf" srcId="{5199E28F-3F59-C644-9ED9-99D4CD2A86C7}" destId="{AAB3224F-CA81-0447-BCD4-F51F0B14997B}" srcOrd="0" destOrd="0" presId="urn:microsoft.com/office/officeart/2005/8/layout/hProcess11"/>
    <dgm:cxn modelId="{E92DC8C3-FCF8-A248-A690-B0FD5B72E173}" type="presParOf" srcId="{5199E28F-3F59-C644-9ED9-99D4CD2A86C7}" destId="{DE45DB7C-1C91-C546-A7DB-A2C648776258}" srcOrd="1" destOrd="0" presId="urn:microsoft.com/office/officeart/2005/8/layout/hProcess11"/>
    <dgm:cxn modelId="{BB883E06-3776-D946-83C3-C891D3D5B939}" type="presParOf" srcId="{5199E28F-3F59-C644-9ED9-99D4CD2A86C7}" destId="{A92FC556-3A07-C14D-B443-C555AB607806}" srcOrd="2" destOrd="0" presId="urn:microsoft.com/office/officeart/2005/8/layout/hProcess11"/>
    <dgm:cxn modelId="{E4F27F04-9A83-5D43-8CFF-757C062EA2B8}" type="presParOf" srcId="{69E4C19B-89A0-1446-8FDD-1888169EF13C}" destId="{1BAB4AE4-951F-6D4A-9E01-E6E5A1DC836C}" srcOrd="15" destOrd="0" presId="urn:microsoft.com/office/officeart/2005/8/layout/hProcess11"/>
    <dgm:cxn modelId="{529F9254-ABBC-FB48-AF86-2C40D82D116B}" type="presParOf" srcId="{69E4C19B-89A0-1446-8FDD-1888169EF13C}" destId="{CD69044A-375F-EE4E-8C0A-834541CE4C97}" srcOrd="16" destOrd="0" presId="urn:microsoft.com/office/officeart/2005/8/layout/hProcess11"/>
    <dgm:cxn modelId="{E9725144-FC16-3A4B-BE33-18EDB1DB0FA4}" type="presParOf" srcId="{CD69044A-375F-EE4E-8C0A-834541CE4C97}" destId="{400A8A59-0A3D-1A4C-852A-71CB129BA5CC}" srcOrd="0" destOrd="0" presId="urn:microsoft.com/office/officeart/2005/8/layout/hProcess11"/>
    <dgm:cxn modelId="{EB9B429D-B667-FE48-BF2C-E04A1B19CD80}" type="presParOf" srcId="{CD69044A-375F-EE4E-8C0A-834541CE4C97}" destId="{50764F9F-2AC7-0E41-8799-863632763332}" srcOrd="1" destOrd="0" presId="urn:microsoft.com/office/officeart/2005/8/layout/hProcess11"/>
    <dgm:cxn modelId="{5DDB35C0-2440-B344-858E-5F366000DCC9}" type="presParOf" srcId="{CD69044A-375F-EE4E-8C0A-834541CE4C97}" destId="{03E8DBCB-4C26-EC4D-8B10-E63860DBAE48}" srcOrd="2" destOrd="0" presId="urn:microsoft.com/office/officeart/2005/8/layout/hProcess11"/>
    <dgm:cxn modelId="{70C9B9DC-59FE-9648-AD36-9A90ADCFA21D}" type="presParOf" srcId="{69E4C19B-89A0-1446-8FDD-1888169EF13C}" destId="{F410280B-6743-C745-9F29-7DEC12C35B44}" srcOrd="17" destOrd="0" presId="urn:microsoft.com/office/officeart/2005/8/layout/hProcess11"/>
    <dgm:cxn modelId="{CC9A0D65-7ECC-BF48-9E9B-984D4400A50C}" type="presParOf" srcId="{69E4C19B-89A0-1446-8FDD-1888169EF13C}" destId="{EB7AF480-05FE-4545-A9D2-BE29D2890478}" srcOrd="18" destOrd="0" presId="urn:microsoft.com/office/officeart/2005/8/layout/hProcess11"/>
    <dgm:cxn modelId="{81AED2F6-0760-0540-A707-572F609BC26C}" type="presParOf" srcId="{EB7AF480-05FE-4545-A9D2-BE29D2890478}" destId="{7468C0D4-6AA2-5642-A2A6-50F3BE782236}" srcOrd="0" destOrd="0" presId="urn:microsoft.com/office/officeart/2005/8/layout/hProcess11"/>
    <dgm:cxn modelId="{27A9FFEB-CE01-1E49-8851-6162D94DD28D}" type="presParOf" srcId="{EB7AF480-05FE-4545-A9D2-BE29D2890478}" destId="{14FB8900-ECAD-EF49-85A9-B8CBE3EA0556}" srcOrd="1" destOrd="0" presId="urn:microsoft.com/office/officeart/2005/8/layout/hProcess11"/>
    <dgm:cxn modelId="{E243EBAE-3C21-3F43-81F6-FE8D83C50D41}" type="presParOf" srcId="{EB7AF480-05FE-4545-A9D2-BE29D2890478}" destId="{194EF919-F49F-3F43-A597-8122C8A9E3D0}" srcOrd="2" destOrd="0" presId="urn:microsoft.com/office/officeart/2005/8/layout/hProcess1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291DA2-A910-DE4A-B78C-3743E9CA7EC4}">
      <dsp:nvSpPr>
        <dsp:cNvPr id="0" name=""/>
        <dsp:cNvSpPr/>
      </dsp:nvSpPr>
      <dsp:spPr>
        <a:xfrm>
          <a:off x="0" y="1305401"/>
          <a:ext cx="11845636" cy="1740535"/>
        </a:xfrm>
        <a:prstGeom prst="notched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B8D9683-DD4C-094C-9465-984844920CAA}">
      <dsp:nvSpPr>
        <dsp:cNvPr id="0" name=""/>
        <dsp:cNvSpPr/>
      </dsp:nvSpPr>
      <dsp:spPr>
        <a:xfrm>
          <a:off x="6279" y="0"/>
          <a:ext cx="1018996"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b" anchorCtr="0">
          <a:noAutofit/>
        </a:bodyPr>
        <a:lstStyle/>
        <a:p>
          <a:pPr lvl="0" algn="ctr" defTabSz="711200">
            <a:lnSpc>
              <a:spcPct val="90000"/>
            </a:lnSpc>
            <a:spcBef>
              <a:spcPct val="0"/>
            </a:spcBef>
            <a:spcAft>
              <a:spcPct val="35000"/>
            </a:spcAft>
          </a:pPr>
          <a:r>
            <a:rPr lang="en-US" sz="1600" kern="1200" dirty="0" smtClean="0"/>
            <a:t>Fall 2011</a:t>
          </a:r>
        </a:p>
        <a:p>
          <a:pPr lvl="0" algn="ctr" defTabSz="711200">
            <a:lnSpc>
              <a:spcPct val="90000"/>
            </a:lnSpc>
            <a:spcBef>
              <a:spcPct val="0"/>
            </a:spcBef>
            <a:spcAft>
              <a:spcPct val="35000"/>
            </a:spcAft>
          </a:pPr>
          <a:r>
            <a:rPr lang="en-US" sz="1600" kern="1200" dirty="0" smtClean="0"/>
            <a:t>(1</a:t>
          </a:r>
          <a:r>
            <a:rPr lang="en-US" sz="1600" kern="1200" baseline="30000" dirty="0" smtClean="0"/>
            <a:t>st</a:t>
          </a:r>
          <a:r>
            <a:rPr lang="en-US" sz="1600" kern="1200" baseline="0" dirty="0" smtClean="0"/>
            <a:t> year)</a:t>
          </a:r>
          <a:endParaRPr lang="en-US" sz="1600" kern="1200" dirty="0"/>
        </a:p>
      </dsp:txBody>
      <dsp:txXfrm>
        <a:off x="6279" y="0"/>
        <a:ext cx="1018996" cy="1740535"/>
      </dsp:txXfrm>
    </dsp:sp>
    <dsp:sp modelId="{D2EAE743-7C7C-1B4C-B83C-BCB7EBE39B70}">
      <dsp:nvSpPr>
        <dsp:cNvPr id="0" name=""/>
        <dsp:cNvSpPr/>
      </dsp:nvSpPr>
      <dsp:spPr>
        <a:xfrm>
          <a:off x="298210" y="1958102"/>
          <a:ext cx="435133" cy="43513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3EE630C0-5FCB-4444-9306-91ADB66156E3}">
      <dsp:nvSpPr>
        <dsp:cNvPr id="0" name=""/>
        <dsp:cNvSpPr/>
      </dsp:nvSpPr>
      <dsp:spPr>
        <a:xfrm>
          <a:off x="1076225" y="2610802"/>
          <a:ext cx="1018996"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t" anchorCtr="0">
          <a:noAutofit/>
        </a:bodyPr>
        <a:lstStyle/>
        <a:p>
          <a:pPr lvl="0" algn="ctr" defTabSz="711200">
            <a:lnSpc>
              <a:spcPct val="90000"/>
            </a:lnSpc>
            <a:spcBef>
              <a:spcPct val="0"/>
            </a:spcBef>
            <a:spcAft>
              <a:spcPct val="35000"/>
            </a:spcAft>
          </a:pPr>
          <a:r>
            <a:rPr lang="en-US" sz="1600" kern="1200" dirty="0" smtClean="0"/>
            <a:t>Spring 2012</a:t>
          </a:r>
          <a:endParaRPr lang="en-US" sz="1600" kern="1200" dirty="0"/>
        </a:p>
      </dsp:txBody>
      <dsp:txXfrm>
        <a:off x="1076225" y="2610802"/>
        <a:ext cx="1018996" cy="1740535"/>
      </dsp:txXfrm>
    </dsp:sp>
    <dsp:sp modelId="{542C7E9B-DC2E-BB49-AF99-75970840B502}">
      <dsp:nvSpPr>
        <dsp:cNvPr id="0" name=""/>
        <dsp:cNvSpPr/>
      </dsp:nvSpPr>
      <dsp:spPr>
        <a:xfrm>
          <a:off x="1368157" y="1958102"/>
          <a:ext cx="435133" cy="43513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3E939166-6B7F-0441-BD5D-1EA8E9934B37}">
      <dsp:nvSpPr>
        <dsp:cNvPr id="0" name=""/>
        <dsp:cNvSpPr/>
      </dsp:nvSpPr>
      <dsp:spPr>
        <a:xfrm>
          <a:off x="2146171" y="0"/>
          <a:ext cx="1018996"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b" anchorCtr="0">
          <a:noAutofit/>
        </a:bodyPr>
        <a:lstStyle/>
        <a:p>
          <a:pPr lvl="0" algn="ctr" defTabSz="711200">
            <a:lnSpc>
              <a:spcPct val="90000"/>
            </a:lnSpc>
            <a:spcBef>
              <a:spcPct val="0"/>
            </a:spcBef>
            <a:spcAft>
              <a:spcPct val="35000"/>
            </a:spcAft>
          </a:pPr>
          <a:r>
            <a:rPr lang="en-US" sz="1600" kern="1200" dirty="0" smtClean="0"/>
            <a:t>Fall 2012</a:t>
          </a:r>
        </a:p>
        <a:p>
          <a:pPr lvl="0" algn="ctr" defTabSz="711200">
            <a:lnSpc>
              <a:spcPct val="90000"/>
            </a:lnSpc>
            <a:spcBef>
              <a:spcPct val="0"/>
            </a:spcBef>
            <a:spcAft>
              <a:spcPct val="35000"/>
            </a:spcAft>
          </a:pPr>
          <a:r>
            <a:rPr lang="en-US" sz="1600" kern="1200" dirty="0" smtClean="0"/>
            <a:t>(2</a:t>
          </a:r>
          <a:r>
            <a:rPr lang="en-US" sz="1600" kern="1200" baseline="30000" dirty="0" smtClean="0"/>
            <a:t>nd</a:t>
          </a:r>
          <a:r>
            <a:rPr lang="en-US" sz="1600" kern="1200" dirty="0" smtClean="0"/>
            <a:t> year)</a:t>
          </a:r>
          <a:endParaRPr lang="en-US" sz="1600" kern="1200" dirty="0"/>
        </a:p>
      </dsp:txBody>
      <dsp:txXfrm>
        <a:off x="2146171" y="0"/>
        <a:ext cx="1018996" cy="1740535"/>
      </dsp:txXfrm>
    </dsp:sp>
    <dsp:sp modelId="{ECD29047-C88C-704A-9F76-E0465EA4EE79}">
      <dsp:nvSpPr>
        <dsp:cNvPr id="0" name=""/>
        <dsp:cNvSpPr/>
      </dsp:nvSpPr>
      <dsp:spPr>
        <a:xfrm>
          <a:off x="2438103" y="1958102"/>
          <a:ext cx="435133" cy="43513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65B88A15-4832-6B40-888A-DDA5402ADE47}">
      <dsp:nvSpPr>
        <dsp:cNvPr id="0" name=""/>
        <dsp:cNvSpPr/>
      </dsp:nvSpPr>
      <dsp:spPr>
        <a:xfrm>
          <a:off x="3216118" y="2610802"/>
          <a:ext cx="1018996"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t" anchorCtr="0">
          <a:noAutofit/>
        </a:bodyPr>
        <a:lstStyle/>
        <a:p>
          <a:pPr lvl="0" algn="ctr" defTabSz="711200">
            <a:lnSpc>
              <a:spcPct val="90000"/>
            </a:lnSpc>
            <a:spcBef>
              <a:spcPct val="0"/>
            </a:spcBef>
            <a:spcAft>
              <a:spcPct val="35000"/>
            </a:spcAft>
          </a:pPr>
          <a:r>
            <a:rPr lang="en-US" sz="1600" kern="1200" dirty="0" smtClean="0"/>
            <a:t>Spring 2013</a:t>
          </a:r>
          <a:endParaRPr lang="en-US" sz="1600" kern="1200" dirty="0"/>
        </a:p>
      </dsp:txBody>
      <dsp:txXfrm>
        <a:off x="3216118" y="2610802"/>
        <a:ext cx="1018996" cy="1740535"/>
      </dsp:txXfrm>
    </dsp:sp>
    <dsp:sp modelId="{C0ABAF4A-5036-5740-9B02-8CE4FA4BC4A4}">
      <dsp:nvSpPr>
        <dsp:cNvPr id="0" name=""/>
        <dsp:cNvSpPr/>
      </dsp:nvSpPr>
      <dsp:spPr>
        <a:xfrm>
          <a:off x="3508049" y="1958102"/>
          <a:ext cx="435133" cy="43513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5A648200-5AE9-6843-9452-E7AE2E4ADC28}">
      <dsp:nvSpPr>
        <dsp:cNvPr id="0" name=""/>
        <dsp:cNvSpPr/>
      </dsp:nvSpPr>
      <dsp:spPr>
        <a:xfrm>
          <a:off x="4286064" y="0"/>
          <a:ext cx="1018996"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b" anchorCtr="0">
          <a:noAutofit/>
        </a:bodyPr>
        <a:lstStyle/>
        <a:p>
          <a:pPr lvl="0" algn="ctr" defTabSz="711200">
            <a:lnSpc>
              <a:spcPct val="90000"/>
            </a:lnSpc>
            <a:spcBef>
              <a:spcPct val="0"/>
            </a:spcBef>
            <a:spcAft>
              <a:spcPct val="35000"/>
            </a:spcAft>
          </a:pPr>
          <a:r>
            <a:rPr lang="en-US" sz="1600" kern="1200" dirty="0" smtClean="0"/>
            <a:t>Fall 2013</a:t>
          </a:r>
        </a:p>
        <a:p>
          <a:pPr lvl="0" algn="ctr" defTabSz="711200">
            <a:lnSpc>
              <a:spcPct val="90000"/>
            </a:lnSpc>
            <a:spcBef>
              <a:spcPct val="0"/>
            </a:spcBef>
            <a:spcAft>
              <a:spcPct val="35000"/>
            </a:spcAft>
          </a:pPr>
          <a:r>
            <a:rPr lang="en-US" sz="1600" kern="1200" dirty="0" smtClean="0"/>
            <a:t>(3</a:t>
          </a:r>
          <a:r>
            <a:rPr lang="en-US" sz="1600" kern="1200" baseline="30000" dirty="0" smtClean="0"/>
            <a:t>rd</a:t>
          </a:r>
          <a:r>
            <a:rPr lang="en-US" sz="1600" kern="1200" dirty="0" smtClean="0"/>
            <a:t> year)</a:t>
          </a:r>
          <a:endParaRPr lang="en-US" sz="1600" kern="1200" dirty="0"/>
        </a:p>
      </dsp:txBody>
      <dsp:txXfrm>
        <a:off x="4286064" y="0"/>
        <a:ext cx="1018996" cy="1740535"/>
      </dsp:txXfrm>
    </dsp:sp>
    <dsp:sp modelId="{A64B2C26-5E6A-C741-849D-5AD203BA27DE}">
      <dsp:nvSpPr>
        <dsp:cNvPr id="0" name=""/>
        <dsp:cNvSpPr/>
      </dsp:nvSpPr>
      <dsp:spPr>
        <a:xfrm>
          <a:off x="4577996" y="1958102"/>
          <a:ext cx="435133" cy="43513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4C89E966-E61B-684B-9ACE-CDD960F9829E}">
      <dsp:nvSpPr>
        <dsp:cNvPr id="0" name=""/>
        <dsp:cNvSpPr/>
      </dsp:nvSpPr>
      <dsp:spPr>
        <a:xfrm>
          <a:off x="5356011" y="2610802"/>
          <a:ext cx="1018996"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t" anchorCtr="0">
          <a:noAutofit/>
        </a:bodyPr>
        <a:lstStyle/>
        <a:p>
          <a:pPr lvl="0" algn="ctr" defTabSz="711200">
            <a:lnSpc>
              <a:spcPct val="90000"/>
            </a:lnSpc>
            <a:spcBef>
              <a:spcPct val="0"/>
            </a:spcBef>
            <a:spcAft>
              <a:spcPct val="35000"/>
            </a:spcAft>
          </a:pPr>
          <a:r>
            <a:rPr lang="en-US" sz="1600" kern="1200" dirty="0" smtClean="0"/>
            <a:t>Spring 2014</a:t>
          </a:r>
          <a:endParaRPr lang="en-US" sz="1600" kern="1200" dirty="0"/>
        </a:p>
      </dsp:txBody>
      <dsp:txXfrm>
        <a:off x="5356011" y="2610802"/>
        <a:ext cx="1018996" cy="1740535"/>
      </dsp:txXfrm>
    </dsp:sp>
    <dsp:sp modelId="{0B7979CE-FB31-3342-BA4D-09A41942E313}">
      <dsp:nvSpPr>
        <dsp:cNvPr id="0" name=""/>
        <dsp:cNvSpPr/>
      </dsp:nvSpPr>
      <dsp:spPr>
        <a:xfrm>
          <a:off x="5647942" y="1958102"/>
          <a:ext cx="435133" cy="43513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E06353E3-123E-9245-8F63-F28C6D913590}">
      <dsp:nvSpPr>
        <dsp:cNvPr id="0" name=""/>
        <dsp:cNvSpPr/>
      </dsp:nvSpPr>
      <dsp:spPr>
        <a:xfrm>
          <a:off x="6425957" y="0"/>
          <a:ext cx="1018996"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b" anchorCtr="0">
          <a:noAutofit/>
        </a:bodyPr>
        <a:lstStyle/>
        <a:p>
          <a:pPr lvl="0" algn="ctr" defTabSz="711200">
            <a:lnSpc>
              <a:spcPct val="90000"/>
            </a:lnSpc>
            <a:spcBef>
              <a:spcPct val="0"/>
            </a:spcBef>
            <a:spcAft>
              <a:spcPct val="35000"/>
            </a:spcAft>
          </a:pPr>
          <a:r>
            <a:rPr lang="en-US" sz="1600" kern="1200" dirty="0" smtClean="0"/>
            <a:t>Fall 2014</a:t>
          </a:r>
        </a:p>
        <a:p>
          <a:pPr lvl="0" algn="ctr" defTabSz="711200">
            <a:lnSpc>
              <a:spcPct val="90000"/>
            </a:lnSpc>
            <a:spcBef>
              <a:spcPct val="0"/>
            </a:spcBef>
            <a:spcAft>
              <a:spcPct val="35000"/>
            </a:spcAft>
          </a:pPr>
          <a:r>
            <a:rPr lang="en-US" sz="1600" kern="1200" dirty="0" smtClean="0"/>
            <a:t>(4</a:t>
          </a:r>
          <a:r>
            <a:rPr lang="en-US" sz="1600" kern="1200" baseline="30000" dirty="0" smtClean="0"/>
            <a:t>th</a:t>
          </a:r>
          <a:r>
            <a:rPr lang="en-US" sz="1600" kern="1200" dirty="0" smtClean="0"/>
            <a:t> year)</a:t>
          </a:r>
          <a:endParaRPr lang="en-US" sz="1600" kern="1200" dirty="0"/>
        </a:p>
      </dsp:txBody>
      <dsp:txXfrm>
        <a:off x="6425957" y="0"/>
        <a:ext cx="1018996" cy="1740535"/>
      </dsp:txXfrm>
    </dsp:sp>
    <dsp:sp modelId="{64BB239D-3901-954D-BD5D-56F478C1F6E8}">
      <dsp:nvSpPr>
        <dsp:cNvPr id="0" name=""/>
        <dsp:cNvSpPr/>
      </dsp:nvSpPr>
      <dsp:spPr>
        <a:xfrm>
          <a:off x="6717888" y="1958102"/>
          <a:ext cx="435133" cy="43513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AAB3224F-CA81-0447-BCD4-F51F0B14997B}">
      <dsp:nvSpPr>
        <dsp:cNvPr id="0" name=""/>
        <dsp:cNvSpPr/>
      </dsp:nvSpPr>
      <dsp:spPr>
        <a:xfrm>
          <a:off x="7495903" y="2610802"/>
          <a:ext cx="1018996"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t" anchorCtr="0">
          <a:noAutofit/>
        </a:bodyPr>
        <a:lstStyle/>
        <a:p>
          <a:pPr lvl="0" algn="ctr" defTabSz="711200">
            <a:lnSpc>
              <a:spcPct val="90000"/>
            </a:lnSpc>
            <a:spcBef>
              <a:spcPct val="0"/>
            </a:spcBef>
            <a:spcAft>
              <a:spcPct val="35000"/>
            </a:spcAft>
          </a:pPr>
          <a:r>
            <a:rPr lang="en-US" sz="1600" kern="1200" dirty="0" smtClean="0"/>
            <a:t>Spring 2015</a:t>
          </a:r>
          <a:endParaRPr lang="en-US" sz="1600" kern="1200" dirty="0"/>
        </a:p>
      </dsp:txBody>
      <dsp:txXfrm>
        <a:off x="7495903" y="2610802"/>
        <a:ext cx="1018996" cy="1740535"/>
      </dsp:txXfrm>
    </dsp:sp>
    <dsp:sp modelId="{DE45DB7C-1C91-C546-A7DB-A2C648776258}">
      <dsp:nvSpPr>
        <dsp:cNvPr id="0" name=""/>
        <dsp:cNvSpPr/>
      </dsp:nvSpPr>
      <dsp:spPr>
        <a:xfrm>
          <a:off x="7787835" y="1958102"/>
          <a:ext cx="435133" cy="43513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400A8A59-0A3D-1A4C-852A-71CB129BA5CC}">
      <dsp:nvSpPr>
        <dsp:cNvPr id="0" name=""/>
        <dsp:cNvSpPr/>
      </dsp:nvSpPr>
      <dsp:spPr>
        <a:xfrm>
          <a:off x="8565850" y="0"/>
          <a:ext cx="1018996"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b" anchorCtr="0">
          <a:noAutofit/>
        </a:bodyPr>
        <a:lstStyle/>
        <a:p>
          <a:pPr lvl="0" algn="ctr" defTabSz="711200">
            <a:lnSpc>
              <a:spcPct val="90000"/>
            </a:lnSpc>
            <a:spcBef>
              <a:spcPct val="0"/>
            </a:spcBef>
            <a:spcAft>
              <a:spcPct val="35000"/>
            </a:spcAft>
          </a:pPr>
          <a:r>
            <a:rPr lang="en-US" sz="1600" kern="1200" dirty="0" smtClean="0"/>
            <a:t>Fall 2015</a:t>
          </a:r>
        </a:p>
        <a:p>
          <a:pPr lvl="0" algn="ctr" defTabSz="711200">
            <a:lnSpc>
              <a:spcPct val="90000"/>
            </a:lnSpc>
            <a:spcBef>
              <a:spcPct val="0"/>
            </a:spcBef>
            <a:spcAft>
              <a:spcPct val="35000"/>
            </a:spcAft>
          </a:pPr>
          <a:r>
            <a:rPr lang="en-US" sz="1600" kern="1200" dirty="0" smtClean="0"/>
            <a:t>(5</a:t>
          </a:r>
          <a:r>
            <a:rPr lang="en-US" sz="1600" kern="1200" baseline="30000" dirty="0" smtClean="0"/>
            <a:t>th</a:t>
          </a:r>
          <a:r>
            <a:rPr lang="en-US" sz="1600" kern="1200" dirty="0" smtClean="0"/>
            <a:t> year)</a:t>
          </a:r>
          <a:endParaRPr lang="en-US" sz="1600" kern="1200" dirty="0"/>
        </a:p>
      </dsp:txBody>
      <dsp:txXfrm>
        <a:off x="8565850" y="0"/>
        <a:ext cx="1018996" cy="1740535"/>
      </dsp:txXfrm>
    </dsp:sp>
    <dsp:sp modelId="{50764F9F-2AC7-0E41-8799-863632763332}">
      <dsp:nvSpPr>
        <dsp:cNvPr id="0" name=""/>
        <dsp:cNvSpPr/>
      </dsp:nvSpPr>
      <dsp:spPr>
        <a:xfrm>
          <a:off x="8857781" y="1958102"/>
          <a:ext cx="435133" cy="43513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7468C0D4-6AA2-5642-A2A6-50F3BE782236}">
      <dsp:nvSpPr>
        <dsp:cNvPr id="0" name=""/>
        <dsp:cNvSpPr/>
      </dsp:nvSpPr>
      <dsp:spPr>
        <a:xfrm>
          <a:off x="9635796" y="2610802"/>
          <a:ext cx="1018996"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t" anchorCtr="0">
          <a:noAutofit/>
        </a:bodyPr>
        <a:lstStyle/>
        <a:p>
          <a:pPr lvl="0" algn="l" defTabSz="844550">
            <a:lnSpc>
              <a:spcPct val="90000"/>
            </a:lnSpc>
            <a:spcBef>
              <a:spcPct val="0"/>
            </a:spcBef>
            <a:spcAft>
              <a:spcPct val="35000"/>
            </a:spcAft>
          </a:pPr>
          <a:r>
            <a:rPr lang="en-US" sz="1600" kern="1200" baseline="0" dirty="0" smtClean="0"/>
            <a:t>Spring 2016</a:t>
          </a:r>
        </a:p>
        <a:p>
          <a:pPr lvl="0" algn="l" defTabSz="844550">
            <a:lnSpc>
              <a:spcPct val="90000"/>
            </a:lnSpc>
            <a:spcBef>
              <a:spcPct val="0"/>
            </a:spcBef>
            <a:spcAft>
              <a:spcPct val="35000"/>
            </a:spcAft>
          </a:pPr>
          <a:endParaRPr lang="en-US" sz="1600" kern="1200" dirty="0" smtClean="0"/>
        </a:p>
      </dsp:txBody>
      <dsp:txXfrm>
        <a:off x="9635796" y="2610802"/>
        <a:ext cx="1018996" cy="1740535"/>
      </dsp:txXfrm>
    </dsp:sp>
    <dsp:sp modelId="{14FB8900-ECAD-EF49-85A9-B8CBE3EA0556}">
      <dsp:nvSpPr>
        <dsp:cNvPr id="0" name=""/>
        <dsp:cNvSpPr/>
      </dsp:nvSpPr>
      <dsp:spPr>
        <a:xfrm>
          <a:off x="9927727" y="1958102"/>
          <a:ext cx="435133" cy="43513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2"/>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2"/>
            <a:ext cx="2971800" cy="458788"/>
          </a:xfrm>
          <a:prstGeom prst="rect">
            <a:avLst/>
          </a:prstGeom>
        </p:spPr>
        <p:txBody>
          <a:bodyPr vert="horz" lIns="91440" tIns="45720" rIns="91440" bIns="45720" rtlCol="0"/>
          <a:lstStyle>
            <a:lvl1pPr algn="r">
              <a:defRPr sz="1200"/>
            </a:lvl1pPr>
          </a:lstStyle>
          <a:p>
            <a:fld id="{C68DA13E-22A7-A249-AF8E-47D30D381450}" type="datetimeFigureOut">
              <a:rPr lang="en-US" smtClean="0"/>
              <a:t>8/7/16</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03C9A51-5047-B941-A90B-A35E989AE5A9}" type="slidenum">
              <a:rPr lang="en-US" smtClean="0"/>
              <a:t>‹#›</a:t>
            </a:fld>
            <a:endParaRPr lang="en-US"/>
          </a:p>
        </p:txBody>
      </p:sp>
    </p:spTree>
    <p:extLst>
      <p:ext uri="{BB962C8B-B14F-4D97-AF65-F5344CB8AC3E}">
        <p14:creationId xmlns:p14="http://schemas.microsoft.com/office/powerpoint/2010/main" val="119429585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2"/>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2"/>
            <a:ext cx="2971800" cy="458788"/>
          </a:xfrm>
          <a:prstGeom prst="rect">
            <a:avLst/>
          </a:prstGeom>
        </p:spPr>
        <p:txBody>
          <a:bodyPr vert="horz" lIns="91440" tIns="45720" rIns="91440" bIns="45720" rtlCol="0"/>
          <a:lstStyle>
            <a:lvl1pPr algn="r">
              <a:defRPr sz="1200"/>
            </a:lvl1pPr>
          </a:lstStyle>
          <a:p>
            <a:fld id="{327D6356-66F7-6E4A-9F70-48A7180D0638}" type="datetimeFigureOut">
              <a:rPr lang="en-US" smtClean="0"/>
              <a:t>8/7/16</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49"/>
            <a:ext cx="5486400" cy="3600451"/>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0AB08FA-5074-2E48-91F9-963DD7E847B1}" type="slidenum">
              <a:rPr lang="en-US" smtClean="0"/>
              <a:t>‹#›</a:t>
            </a:fld>
            <a:endParaRPr lang="en-US" dirty="0"/>
          </a:p>
        </p:txBody>
      </p:sp>
    </p:spTree>
    <p:extLst>
      <p:ext uri="{BB962C8B-B14F-4D97-AF65-F5344CB8AC3E}">
        <p14:creationId xmlns:p14="http://schemas.microsoft.com/office/powerpoint/2010/main" val="9839792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Hello </a:t>
            </a:r>
            <a:r>
              <a:rPr lang="en-US" baseline="0" smtClean="0"/>
              <a:t>everyone!</a:t>
            </a:r>
            <a:endParaRPr lang="en-US" baseline="0" dirty="0" smtClean="0"/>
          </a:p>
          <a:p>
            <a:endParaRPr lang="en-US" baseline="0" dirty="0" smtClean="0"/>
          </a:p>
          <a:p>
            <a:r>
              <a:rPr lang="en-US" baseline="0" dirty="0" smtClean="0"/>
              <a:t>Thank you for coming for my presentation today.</a:t>
            </a:r>
          </a:p>
          <a:p>
            <a:r>
              <a:rPr lang="en-US" baseline="0" dirty="0" smtClean="0"/>
              <a:t>My name is Kyeongan Kwon. However, I go by Karl. </a:t>
            </a:r>
          </a:p>
          <a:p>
            <a:endParaRPr lang="en-US" baseline="0" dirty="0" smtClean="0"/>
          </a:p>
          <a:p>
            <a:r>
              <a:rPr lang="en-US" baseline="0" dirty="0" smtClean="0"/>
              <a:t>I am a 5th year PhD student in Computer Science at the university of Houston. I am also a member of CPL and working with Dr. Pavlidis.</a:t>
            </a:r>
          </a:p>
          <a:p>
            <a:endParaRPr lang="en-US" baseline="0" dirty="0" smtClean="0"/>
          </a:p>
          <a:p>
            <a:r>
              <a:rPr lang="en-US" baseline="0" dirty="0" smtClean="0"/>
              <a:t>Today, I am going to present my PhD proposal about data visualization for scientific careers.</a:t>
            </a:r>
          </a:p>
        </p:txBody>
      </p:sp>
      <p:sp>
        <p:nvSpPr>
          <p:cNvPr id="4" name="Slide Number Placeholder 3"/>
          <p:cNvSpPr>
            <a:spLocks noGrp="1"/>
          </p:cNvSpPr>
          <p:nvPr>
            <p:ph type="sldNum" sz="quarter" idx="10"/>
          </p:nvPr>
        </p:nvSpPr>
        <p:spPr/>
        <p:txBody>
          <a:bodyPr/>
          <a:lstStyle/>
          <a:p>
            <a:fld id="{A0AB08FA-5074-2E48-91F9-963DD7E847B1}" type="slidenum">
              <a:rPr lang="en-US" smtClean="0"/>
              <a:t>1</a:t>
            </a:fld>
            <a:endParaRPr lang="en-US" dirty="0"/>
          </a:p>
        </p:txBody>
      </p:sp>
    </p:spTree>
    <p:extLst>
      <p:ext uri="{BB962C8B-B14F-4D97-AF65-F5344CB8AC3E}">
        <p14:creationId xmlns:p14="http://schemas.microsoft.com/office/powerpoint/2010/main" val="5790504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is no definitive scheme</a:t>
            </a:r>
            <a:r>
              <a:rPr lang="en-US" baseline="0" dirty="0" smtClean="0"/>
              <a:t> for evaluating academics.</a:t>
            </a:r>
          </a:p>
          <a:p>
            <a:endParaRPr lang="en-US" baseline="0" dirty="0" smtClean="0"/>
          </a:p>
          <a:p>
            <a:r>
              <a:rPr lang="en-US" dirty="0" smtClean="0"/>
              <a:t>Because everybody</a:t>
            </a:r>
            <a:r>
              <a:rPr lang="en-US" baseline="0" dirty="0" smtClean="0"/>
              <a:t> has own ideas.</a:t>
            </a:r>
          </a:p>
          <a:p>
            <a:r>
              <a:rPr lang="en-US" baseline="0" dirty="0" smtClean="0"/>
              <a:t>Big journal is good, many cited publication is also good. </a:t>
            </a:r>
          </a:p>
          <a:p>
            <a:r>
              <a:rPr lang="en-US" baseline="0" dirty="0" smtClean="0"/>
              <a:t>This isn’t clear, how it is related to each other.</a:t>
            </a:r>
          </a:p>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10</a:t>
            </a:fld>
            <a:endParaRPr lang="en-US"/>
          </a:p>
        </p:txBody>
      </p:sp>
    </p:spTree>
    <p:extLst>
      <p:ext uri="{BB962C8B-B14F-4D97-AF65-F5344CB8AC3E}">
        <p14:creationId xmlns:p14="http://schemas.microsoft.com/office/powerpoint/2010/main" val="19215843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 typeface="+mj-lt"/>
              <a:buNone/>
              <a:tabLst/>
              <a:defRPr/>
            </a:pPr>
            <a:r>
              <a:rPr lang="en-US" dirty="0" smtClean="0"/>
              <a:t>Let me tell you</a:t>
            </a:r>
            <a:r>
              <a:rPr lang="ko-KR" altLang="en-US" dirty="0" smtClean="0"/>
              <a:t> </a:t>
            </a:r>
            <a:r>
              <a:rPr lang="en-US" altLang="ko-KR" dirty="0" smtClean="0"/>
              <a:t>how I</a:t>
            </a:r>
            <a:r>
              <a:rPr lang="en-US" altLang="ko-KR" baseline="0" dirty="0" smtClean="0"/>
              <a:t> structured this visual abstract based on three merit criteria.</a:t>
            </a:r>
          </a:p>
          <a:p>
            <a:pPr marL="0" marR="0" indent="0" algn="l" defTabSz="914400" rtl="0" eaLnBrk="1" fontAlgn="auto" latinLnBrk="0" hangingPunct="1">
              <a:lnSpc>
                <a:spcPct val="100000"/>
              </a:lnSpc>
              <a:spcBef>
                <a:spcPts val="0"/>
              </a:spcBef>
              <a:spcAft>
                <a:spcPts val="0"/>
              </a:spcAft>
              <a:buClrTx/>
              <a:buSzTx/>
              <a:buFont typeface="+mj-lt"/>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 typeface="+mj-lt"/>
              <a:buNone/>
              <a:tabLst/>
              <a:defRPr/>
            </a:pPr>
            <a:r>
              <a:rPr lang="en-US" dirty="0" smtClean="0"/>
              <a:t>- Impact of the intellectual products, what</a:t>
            </a:r>
            <a:r>
              <a:rPr lang="en-US" baseline="0" dirty="0" smtClean="0"/>
              <a:t> happened after you published.</a:t>
            </a:r>
            <a:endParaRPr lang="en-US" dirty="0" smtClean="0"/>
          </a:p>
          <a:p>
            <a:pPr marL="0" indent="0">
              <a:buFont typeface="+mj-lt"/>
              <a:buNone/>
            </a:pPr>
            <a:endParaRPr lang="en-US" dirty="0" smtClean="0"/>
          </a:p>
          <a:p>
            <a:pPr marL="0" indent="0">
              <a:buFont typeface="+mj-lt"/>
              <a:buNone/>
            </a:pPr>
            <a:r>
              <a:rPr lang="en-US" dirty="0" smtClean="0"/>
              <a:t>- Prestige of the venues where intellectual products appear, </a:t>
            </a:r>
            <a:r>
              <a:rPr lang="en-US" altLang="ko-KR" baseline="0" dirty="0" smtClean="0"/>
              <a:t>How famous’ places where you published.</a:t>
            </a:r>
            <a:endParaRPr lang="en-US" dirty="0" smtClean="0"/>
          </a:p>
          <a:p>
            <a:pPr marL="0" marR="0" indent="0" algn="l" defTabSz="914400" rtl="0" eaLnBrk="1" fontAlgn="auto" latinLnBrk="0" hangingPunct="1">
              <a:lnSpc>
                <a:spcPct val="100000"/>
              </a:lnSpc>
              <a:spcBef>
                <a:spcPts val="0"/>
              </a:spcBef>
              <a:spcAft>
                <a:spcPts val="0"/>
              </a:spcAft>
              <a:buClrTx/>
              <a:buSzTx/>
              <a:buFont typeface="+mj-lt"/>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 typeface="+mj-lt"/>
              <a:buNone/>
              <a:tabLst/>
              <a:defRPr/>
            </a:pPr>
            <a:r>
              <a:rPr lang="en-US" dirty="0" smtClean="0"/>
              <a:t>- Funding that enables intellectual production</a:t>
            </a:r>
          </a:p>
          <a:p>
            <a:pPr marL="0" marR="0" indent="0" algn="l" defTabSz="914400" rtl="0" eaLnBrk="1" fontAlgn="auto" latinLnBrk="0" hangingPunct="1">
              <a:lnSpc>
                <a:spcPct val="100000"/>
              </a:lnSpc>
              <a:spcBef>
                <a:spcPts val="0"/>
              </a:spcBef>
              <a:spcAft>
                <a:spcPts val="0"/>
              </a:spcAft>
              <a:buClrTx/>
              <a:buSzTx/>
              <a:buFont typeface="+mj-lt"/>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Why impact on the vertical scale is not a Impact Factor,</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but citation because of the fixed scale of Impact Factor (1-60), citations could reach 100,000</a:t>
            </a:r>
            <a:r>
              <a:rPr lang="en-US" baseline="0" dirty="0"/>
              <a:t> </a:t>
            </a:r>
            <a:endParaRPr lang="en-US" baseline="0" dirty="0" smtClean="0"/>
          </a:p>
        </p:txBody>
      </p:sp>
      <p:sp>
        <p:nvSpPr>
          <p:cNvPr id="4" name="Slide Number Placeholder 3"/>
          <p:cNvSpPr>
            <a:spLocks noGrp="1"/>
          </p:cNvSpPr>
          <p:nvPr>
            <p:ph type="sldNum" sz="quarter" idx="10"/>
          </p:nvPr>
        </p:nvSpPr>
        <p:spPr/>
        <p:txBody>
          <a:bodyPr/>
          <a:lstStyle/>
          <a:p>
            <a:fld id="{A0AB08FA-5074-2E48-91F9-963DD7E847B1}" type="slidenum">
              <a:rPr lang="en-US" smtClean="0"/>
              <a:t>11</a:t>
            </a:fld>
            <a:endParaRPr lang="en-US"/>
          </a:p>
        </p:txBody>
      </p:sp>
    </p:spTree>
    <p:extLst>
      <p:ext uri="{BB962C8B-B14F-4D97-AF65-F5344CB8AC3E}">
        <p14:creationId xmlns:p14="http://schemas.microsoft.com/office/powerpoint/2010/main" val="10285148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I have three</a:t>
            </a:r>
            <a:r>
              <a:rPr lang="en-US" baseline="0" dirty="0" smtClean="0"/>
              <a:t> figures of the same scholar in order to see the difference.</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aseline="0" dirty="0" smtClean="0"/>
              <a:t>Google Scholar Profile. Only one bar chart ; publication list</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aseline="0" dirty="0" smtClean="0"/>
              <a:t>Curriculum Vitae, </a:t>
            </a:r>
            <a:r>
              <a:rPr lang="en-US" sz="1200" kern="1200" dirty="0" smtClean="0">
                <a:solidFill>
                  <a:schemeClr val="tx1"/>
                </a:solidFill>
                <a:latin typeface="+mn-lt"/>
                <a:ea typeface="+mn-ea"/>
                <a:cs typeface="+mn-cs"/>
              </a:rPr>
              <a:t>a brief account of a person's education, qualifications, and previous experience.</a:t>
            </a:r>
            <a:endParaRPr lang="en-US" baseline="0" dirty="0" smtClean="0"/>
          </a:p>
          <a:p>
            <a:pPr marL="171450" marR="0" indent="-171450" algn="l" defTabSz="914400" rtl="0" eaLnBrk="1" fontAlgn="auto" latinLnBrk="0" hangingPunct="1">
              <a:lnSpc>
                <a:spcPct val="100000"/>
              </a:lnSpc>
              <a:spcBef>
                <a:spcPts val="0"/>
              </a:spcBef>
              <a:spcAft>
                <a:spcPts val="0"/>
              </a:spcAft>
              <a:buClrTx/>
              <a:buSzTx/>
              <a:buFontTx/>
              <a:buChar char="-"/>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However, Scholar Plot brings more but simply. It includes all the publications with different colors and symbols which lead people could distinguish type of publication quickly. It also includes funding information.</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p:txBody>
      </p:sp>
      <p:sp>
        <p:nvSpPr>
          <p:cNvPr id="4" name="Slide Number Placeholder 3"/>
          <p:cNvSpPr>
            <a:spLocks noGrp="1"/>
          </p:cNvSpPr>
          <p:nvPr>
            <p:ph type="sldNum" sz="quarter" idx="10"/>
          </p:nvPr>
        </p:nvSpPr>
        <p:spPr/>
        <p:txBody>
          <a:bodyPr/>
          <a:lstStyle/>
          <a:p>
            <a:fld id="{A0AB08FA-5074-2E48-91F9-963DD7E847B1}" type="slidenum">
              <a:rPr lang="en-US" smtClean="0"/>
              <a:t>12</a:t>
            </a:fld>
            <a:endParaRPr lang="en-US"/>
          </a:p>
        </p:txBody>
      </p:sp>
    </p:spTree>
    <p:extLst>
      <p:ext uri="{BB962C8B-B14F-4D97-AF65-F5344CB8AC3E}">
        <p14:creationId xmlns:p14="http://schemas.microsoft.com/office/powerpoint/2010/main" val="16477129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This is one result of a scholar who have about 300 publications includes all Journal/ Conference and Patents.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It is easy to identify what type of publication powers the individual’s scholarship.</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A0AB08FA-5074-2E48-91F9-963DD7E847B1}" type="slidenum">
              <a:rPr lang="en-US" smtClean="0"/>
              <a:t>13</a:t>
            </a:fld>
            <a:endParaRPr lang="en-US"/>
          </a:p>
        </p:txBody>
      </p:sp>
    </p:spTree>
    <p:extLst>
      <p:ext uri="{BB962C8B-B14F-4D97-AF65-F5344CB8AC3E}">
        <p14:creationId xmlns:p14="http://schemas.microsoft.com/office/powerpoint/2010/main" val="4092725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US" sz="1200" kern="1200" dirty="0" smtClean="0">
                <a:solidFill>
                  <a:schemeClr val="tx1"/>
                </a:solidFill>
                <a:effectLst/>
                <a:latin typeface="+mn-lt"/>
                <a:ea typeface="+mn-ea"/>
                <a:cs typeface="+mn-cs"/>
              </a:rPr>
              <a:t>How Differentiate different</a:t>
            </a:r>
            <a:r>
              <a:rPr lang="en-US" sz="1200" kern="1200" baseline="0" dirty="0" smtClean="0">
                <a:solidFill>
                  <a:schemeClr val="tx1"/>
                </a:solidFill>
                <a:effectLst/>
                <a:latin typeface="+mn-lt"/>
                <a:ea typeface="+mn-ea"/>
                <a:cs typeface="+mn-cs"/>
              </a:rPr>
              <a:t> prestige</a:t>
            </a:r>
          </a:p>
          <a:p>
            <a:pPr marL="685800" marR="0" lvl="1" indent="-228600" algn="l" defTabSz="914400" rtl="0" eaLnBrk="1" fontAlgn="auto" latinLnBrk="0" hangingPunct="1">
              <a:lnSpc>
                <a:spcPct val="100000"/>
              </a:lnSpc>
              <a:spcBef>
                <a:spcPts val="0"/>
              </a:spcBef>
              <a:spcAft>
                <a:spcPts val="0"/>
              </a:spcAft>
              <a:buClrTx/>
              <a:buSzTx/>
              <a:buFontTx/>
              <a:buAutoNum type="arabicPeriod"/>
              <a:tabLst/>
              <a:defRPr/>
            </a:pPr>
            <a:r>
              <a:rPr lang="en-US" sz="1200" kern="1200" dirty="0" smtClean="0">
                <a:solidFill>
                  <a:schemeClr val="tx1"/>
                </a:solidFill>
                <a:effectLst/>
                <a:latin typeface="+mn-lt"/>
                <a:ea typeface="+mn-ea"/>
                <a:cs typeface="+mn-cs"/>
              </a:rPr>
              <a:t>Journal has little different prestige because it has only a widely accepted ranking system</a:t>
            </a:r>
            <a:r>
              <a:rPr lang="en-US" sz="1200" kern="1200" baseline="0" dirty="0" smtClean="0">
                <a:solidFill>
                  <a:schemeClr val="tx1"/>
                </a:solidFill>
                <a:effectLst/>
                <a:latin typeface="+mn-lt"/>
                <a:ea typeface="+mn-ea"/>
                <a:cs typeface="+mn-cs"/>
              </a:rPr>
              <a:t> that is </a:t>
            </a:r>
            <a:r>
              <a:rPr lang="en-US" sz="1200" kern="1200" dirty="0" smtClean="0">
                <a:solidFill>
                  <a:schemeClr val="tx1"/>
                </a:solidFill>
                <a:effectLst/>
                <a:latin typeface="+mn-lt"/>
                <a:ea typeface="+mn-ea"/>
                <a:cs typeface="+mn-cs"/>
              </a:rPr>
              <a:t>the Journal Impact Factor.</a:t>
            </a:r>
          </a:p>
          <a:p>
            <a:pPr marL="685800" marR="0" lvl="1" indent="-228600" algn="l" defTabSz="914400" rtl="0" eaLnBrk="1" fontAlgn="auto" latinLnBrk="0" hangingPunct="1">
              <a:lnSpc>
                <a:spcPct val="100000"/>
              </a:lnSpc>
              <a:spcBef>
                <a:spcPts val="0"/>
              </a:spcBef>
              <a:spcAft>
                <a:spcPts val="0"/>
              </a:spcAft>
              <a:buClrTx/>
              <a:buSzTx/>
              <a:buFontTx/>
              <a:buAutoNum type="arabicPeriod"/>
              <a:tabLst/>
              <a:defRPr/>
            </a:pPr>
            <a:r>
              <a:rPr lang="en-US" sz="1200" kern="1200" dirty="0" smtClean="0">
                <a:solidFill>
                  <a:schemeClr val="tx1"/>
                </a:solidFill>
                <a:effectLst/>
                <a:latin typeface="+mn-lt"/>
                <a:ea typeface="+mn-ea"/>
                <a:cs typeface="+mn-cs"/>
              </a:rPr>
              <a:t>Conference has acceptance rates</a:t>
            </a:r>
            <a:r>
              <a:rPr lang="en-US" sz="1200" kern="1200" baseline="0" dirty="0" smtClean="0">
                <a:solidFill>
                  <a:schemeClr val="tx1"/>
                </a:solidFill>
                <a:effectLst/>
                <a:latin typeface="+mn-lt"/>
                <a:ea typeface="+mn-ea"/>
                <a:cs typeface="+mn-cs"/>
              </a:rPr>
              <a:t> and some general guide line to tell the rank of conferences like A+ / A. However, some has no these information.</a:t>
            </a:r>
          </a:p>
          <a:p>
            <a:pPr marL="685800" marR="0" lvl="1" indent="-228600" algn="l" defTabSz="914400" rtl="0" eaLnBrk="1" fontAlgn="auto" latinLnBrk="0" hangingPunct="1">
              <a:lnSpc>
                <a:spcPct val="100000"/>
              </a:lnSpc>
              <a:spcBef>
                <a:spcPts val="0"/>
              </a:spcBef>
              <a:spcAft>
                <a:spcPts val="0"/>
              </a:spcAft>
              <a:buClrTx/>
              <a:buSzTx/>
              <a:buFontTx/>
              <a:buAutoNum type="arabicPeriod"/>
              <a:tabLst/>
              <a:defRPr/>
            </a:pPr>
            <a:r>
              <a:rPr lang="en-US" sz="1200" kern="1200" baseline="0" dirty="0" smtClean="0">
                <a:solidFill>
                  <a:schemeClr val="tx1"/>
                </a:solidFill>
                <a:effectLst/>
                <a:latin typeface="+mn-lt"/>
                <a:ea typeface="+mn-ea"/>
                <a:cs typeface="+mn-cs"/>
              </a:rPr>
              <a:t>Patents have no this type of information.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We chose disks to be the symbols of journal publications, as disk scaling can be done very effectively by simply varying its radius (A ∼ r2).</a:t>
            </a:r>
            <a:endParaRPr lang="en-US" sz="1200" kern="1200" baseline="0" dirty="0" smtClean="0">
              <a:solidFill>
                <a:schemeClr val="tx1"/>
              </a:solidFill>
              <a:effectLst/>
              <a:latin typeface="+mn-lt"/>
              <a:ea typeface="+mn-ea"/>
              <a:cs typeface="+mn-cs"/>
            </a:endParaRP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sz="1200" kern="1200" baseline="0" dirty="0" smtClean="0">
                <a:solidFill>
                  <a:schemeClr val="tx1"/>
                </a:solidFill>
                <a:effectLst/>
                <a:latin typeface="+mn-lt"/>
                <a:ea typeface="+mn-ea"/>
                <a:cs typeface="+mn-cs"/>
              </a:rPr>
              <a:t>Size</a:t>
            </a:r>
          </a:p>
          <a:p>
            <a:pPr marL="685800" marR="0" lvl="1" indent="-228600" algn="l" defTabSz="914400" rtl="0" eaLnBrk="1" fontAlgn="auto" latinLnBrk="0" hangingPunct="1">
              <a:lnSpc>
                <a:spcPct val="100000"/>
              </a:lnSpc>
              <a:spcBef>
                <a:spcPts val="0"/>
              </a:spcBef>
              <a:spcAft>
                <a:spcPts val="0"/>
              </a:spcAft>
              <a:buClrTx/>
              <a:buSzTx/>
              <a:buFontTx/>
              <a:buAutoNum type="arabicPeriod"/>
              <a:tabLst/>
              <a:defRPr/>
            </a:pPr>
            <a:r>
              <a:rPr lang="en-US" sz="1200" kern="1200" baseline="0" dirty="0" smtClean="0">
                <a:solidFill>
                  <a:schemeClr val="tx1"/>
                </a:solidFill>
                <a:effectLst/>
                <a:latin typeface="+mn-lt"/>
                <a:ea typeface="+mn-ea"/>
                <a:cs typeface="+mn-cs"/>
              </a:rPr>
              <a:t>How do I present this value from lower to higher IF.</a:t>
            </a:r>
          </a:p>
          <a:p>
            <a:pPr marL="685800" marR="0" lvl="1" indent="-228600" algn="l" defTabSz="914400" rtl="0" eaLnBrk="1" fontAlgn="auto" latinLnBrk="0" hangingPunct="1">
              <a:lnSpc>
                <a:spcPct val="100000"/>
              </a:lnSpc>
              <a:spcBef>
                <a:spcPts val="0"/>
              </a:spcBef>
              <a:spcAft>
                <a:spcPts val="0"/>
              </a:spcAft>
              <a:buClrTx/>
              <a:buSzTx/>
              <a:buFontTx/>
              <a:buAutoNum type="arabicPeriod"/>
              <a:tabLst/>
              <a:defRPr/>
            </a:pPr>
            <a:r>
              <a:rPr lang="en-US" sz="1200" kern="1200" baseline="0" dirty="0" smtClean="0">
                <a:solidFill>
                  <a:schemeClr val="tx1"/>
                </a:solidFill>
                <a:effectLst/>
                <a:latin typeface="+mn-lt"/>
                <a:ea typeface="+mn-ea"/>
                <a:cs typeface="+mn-cs"/>
              </a:rPr>
              <a:t>I did some data analytics for this.</a:t>
            </a:r>
          </a:p>
          <a:p>
            <a:pPr marL="685800" marR="0" lvl="1" indent="-228600" algn="l" defTabSz="914400" rtl="0" eaLnBrk="1" fontAlgn="auto" latinLnBrk="0" hangingPunct="1">
              <a:lnSpc>
                <a:spcPct val="100000"/>
              </a:lnSpc>
              <a:spcBef>
                <a:spcPts val="0"/>
              </a:spcBef>
              <a:spcAft>
                <a:spcPts val="0"/>
              </a:spcAft>
              <a:buClrTx/>
              <a:buSzTx/>
              <a:buFontTx/>
              <a:buAutoNum type="arabicPeriod"/>
              <a:tabLst/>
              <a:defRPr/>
            </a:pPr>
            <a:r>
              <a:rPr lang="en-US" sz="1200" kern="1200" baseline="0" dirty="0" smtClean="0">
                <a:solidFill>
                  <a:schemeClr val="tx1"/>
                </a:solidFill>
                <a:effectLst/>
                <a:latin typeface="+mn-lt"/>
                <a:ea typeface="+mn-ea"/>
                <a:cs typeface="+mn-cs"/>
              </a:rPr>
              <a:t>Frequency of Journal published by Thomson Reuters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effectLst/>
                <a:latin typeface="+mn-lt"/>
                <a:ea typeface="+mn-ea"/>
                <a:cs typeface="+mn-cs"/>
              </a:rPr>
              <a:t>Four categories based on histogram analysis. I use this to commensurate the size of disk.</a:t>
            </a:r>
          </a:p>
        </p:txBody>
      </p:sp>
      <p:sp>
        <p:nvSpPr>
          <p:cNvPr id="4" name="Slide Number Placeholder 3"/>
          <p:cNvSpPr>
            <a:spLocks noGrp="1"/>
          </p:cNvSpPr>
          <p:nvPr>
            <p:ph type="sldNum" sz="quarter" idx="10"/>
          </p:nvPr>
        </p:nvSpPr>
        <p:spPr/>
        <p:txBody>
          <a:bodyPr/>
          <a:lstStyle/>
          <a:p>
            <a:fld id="{A0AB08FA-5074-2E48-91F9-963DD7E847B1}" type="slidenum">
              <a:rPr lang="en-US" smtClean="0"/>
              <a:t>14</a:t>
            </a:fld>
            <a:endParaRPr lang="en-US"/>
          </a:p>
        </p:txBody>
      </p:sp>
    </p:spTree>
    <p:extLst>
      <p:ext uri="{BB962C8B-B14F-4D97-AF65-F5344CB8AC3E}">
        <p14:creationId xmlns:p14="http://schemas.microsoft.com/office/powerpoint/2010/main" val="7267182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Two different scales views to </a:t>
            </a:r>
            <a:r>
              <a:rPr lang="en-US" sz="1200" kern="1200" dirty="0" smtClean="0">
                <a:solidFill>
                  <a:schemeClr val="tx1"/>
                </a:solidFill>
                <a:effectLst/>
                <a:latin typeface="+mn-lt"/>
                <a:ea typeface="+mn-ea"/>
                <a:cs typeface="+mn-cs"/>
              </a:rPr>
              <a:t>create a standardized scale for the y-axis</a:t>
            </a:r>
            <a:r>
              <a:rPr lang="en-US" sz="1200" kern="1200" baseline="0" dirty="0" smtClean="0">
                <a:solidFill>
                  <a:schemeClr val="tx1"/>
                </a:solidFill>
                <a:effectLst/>
                <a:latin typeface="+mn-lt"/>
                <a:ea typeface="+mn-ea"/>
                <a:cs typeface="+mn-cs"/>
              </a:rPr>
              <a:t> f</a:t>
            </a:r>
            <a:r>
              <a:rPr lang="en-US" sz="1200" kern="1200" dirty="0" smtClean="0">
                <a:solidFill>
                  <a:schemeClr val="tx1"/>
                </a:solidFill>
                <a:effectLst/>
                <a:latin typeface="+mn-lt"/>
                <a:ea typeface="+mn-ea"/>
                <a:cs typeface="+mn-cs"/>
              </a:rPr>
              <a:t>or comparison, I introduced a log10 scale for the default plot and an option to toggle to the decimal scale view.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If you have a senior records,</a:t>
            </a:r>
            <a:r>
              <a:rPr lang="en-US" sz="1200" kern="1200" baseline="0" dirty="0" smtClean="0">
                <a:solidFill>
                  <a:schemeClr val="tx1"/>
                </a:solidFill>
                <a:effectLst/>
                <a:latin typeface="+mn-lt"/>
                <a:ea typeface="+mn-ea"/>
                <a:cs typeface="+mn-cs"/>
              </a:rPr>
              <a:t> and put it as a decimal scale, it suppress visualization.</a:t>
            </a:r>
          </a:p>
          <a:p>
            <a:r>
              <a:rPr lang="en-US" sz="1200" kern="1200" baseline="0" dirty="0" smtClean="0">
                <a:solidFill>
                  <a:schemeClr val="tx1"/>
                </a:solidFill>
                <a:effectLst/>
                <a:latin typeface="+mn-lt"/>
                <a:ea typeface="+mn-ea"/>
                <a:cs typeface="+mn-cs"/>
              </a:rPr>
              <a:t>However, junior records isn’t important because you hardly can see the difference.</a:t>
            </a:r>
          </a:p>
          <a:p>
            <a:endParaRPr lang="en-US" sz="1200" kern="1200" baseline="0" dirty="0" smtClean="0">
              <a:solidFill>
                <a:schemeClr val="tx1"/>
              </a:solidFill>
              <a:effectLst/>
              <a:latin typeface="+mn-lt"/>
              <a:ea typeface="+mn-ea"/>
              <a:cs typeface="+mn-cs"/>
            </a:endParaRPr>
          </a:p>
          <a:p>
            <a:r>
              <a:rPr lang="en-US" sz="1200" kern="1200" baseline="0" dirty="0" smtClean="0">
                <a:solidFill>
                  <a:schemeClr val="tx1"/>
                </a:solidFill>
                <a:effectLst/>
                <a:latin typeface="+mn-lt"/>
                <a:ea typeface="+mn-ea"/>
                <a:cs typeface="+mn-cs"/>
              </a:rPr>
              <a:t>That’s why Logarithm is default. It makes the difference visibility.</a:t>
            </a:r>
            <a:endParaRPr lang="en-US" dirty="0" smtClean="0"/>
          </a:p>
          <a:p>
            <a:endParaRPr lang="en-US" baseline="0" dirty="0" smtClean="0"/>
          </a:p>
        </p:txBody>
      </p:sp>
      <p:sp>
        <p:nvSpPr>
          <p:cNvPr id="4" name="Slide Number Placeholder 3"/>
          <p:cNvSpPr>
            <a:spLocks noGrp="1"/>
          </p:cNvSpPr>
          <p:nvPr>
            <p:ph type="sldNum" sz="quarter" idx="10"/>
          </p:nvPr>
        </p:nvSpPr>
        <p:spPr/>
        <p:txBody>
          <a:bodyPr/>
          <a:lstStyle/>
          <a:p>
            <a:fld id="{A0AB08FA-5074-2E48-91F9-963DD7E847B1}" type="slidenum">
              <a:rPr lang="en-US" smtClean="0"/>
              <a:t>15</a:t>
            </a:fld>
            <a:endParaRPr lang="en-US"/>
          </a:p>
        </p:txBody>
      </p:sp>
    </p:spTree>
    <p:extLst>
      <p:ext uri="{BB962C8B-B14F-4D97-AF65-F5344CB8AC3E}">
        <p14:creationId xmlns:p14="http://schemas.microsoft.com/office/powerpoint/2010/main" val="18660554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Scholar Plot also depicts the NSF/NIH/NASA funding of an individual as a multiline in log</a:t>
            </a:r>
            <a:r>
              <a:rPr lang="en-US" sz="1200" kern="1200" baseline="-25000" dirty="0" smtClean="0">
                <a:solidFill>
                  <a:schemeClr val="tx1"/>
                </a:solidFill>
                <a:effectLst/>
                <a:latin typeface="+mn-lt"/>
                <a:ea typeface="+mn-ea"/>
                <a:cs typeface="+mn-cs"/>
              </a:rPr>
              <a:t>2</a:t>
            </a:r>
            <a:r>
              <a:rPr lang="en-US" sz="1200" kern="1200" dirty="0" smtClean="0">
                <a:solidFill>
                  <a:schemeClr val="tx1"/>
                </a:solidFill>
                <a:effectLst/>
                <a:latin typeface="+mn-lt"/>
                <a:ea typeface="+mn-ea"/>
                <a:cs typeface="+mn-cs"/>
              </a:rPr>
              <a:t> scale </a:t>
            </a:r>
          </a:p>
          <a:p>
            <a:endParaRPr lang="en-US" sz="1200" kern="1200" dirty="0" smtClean="0">
              <a:solidFill>
                <a:schemeClr val="tx1"/>
              </a:solidFill>
              <a:effectLst/>
              <a:latin typeface="+mn-lt"/>
              <a:ea typeface="+mn-ea"/>
              <a:cs typeface="+mn-cs"/>
            </a:endParaRPr>
          </a:p>
          <a:p>
            <a:r>
              <a:rPr lang="en-US" sz="1200" kern="1200" baseline="0" dirty="0" smtClean="0">
                <a:solidFill>
                  <a:schemeClr val="tx1"/>
                </a:solidFill>
                <a:effectLst/>
                <a:latin typeface="+mn-lt"/>
                <a:ea typeface="+mn-ea"/>
                <a:cs typeface="+mn-cs"/>
              </a:rPr>
              <a:t>Line Chart is proper for me to use visualizing funding data because it is commonly used like stock markets.</a:t>
            </a:r>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0AB08FA-5074-2E48-91F9-963DD7E847B1}" type="slidenum">
              <a:rPr lang="en-US" smtClean="0"/>
              <a:t>16</a:t>
            </a:fld>
            <a:endParaRPr lang="en-US"/>
          </a:p>
        </p:txBody>
      </p:sp>
    </p:spTree>
    <p:extLst>
      <p:ext uri="{BB962C8B-B14F-4D97-AF65-F5344CB8AC3E}">
        <p14:creationId xmlns:p14="http://schemas.microsoft.com/office/powerpoint/2010/main" val="1417248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a:t>
            </a:r>
            <a:r>
              <a:rPr lang="en-US" baseline="0" dirty="0" smtClean="0"/>
              <a:t> are some patterns of scholarly profiles.</a:t>
            </a:r>
          </a:p>
          <a:p>
            <a:r>
              <a:rPr lang="en-US" baseline="0" dirty="0" smtClean="0"/>
              <a:t>I bring three example.</a:t>
            </a:r>
          </a:p>
          <a:p>
            <a:endParaRPr lang="en-US" baseline="0" dirty="0" smtClean="0"/>
          </a:p>
          <a:p>
            <a:r>
              <a:rPr lang="en-US" baseline="0" dirty="0" smtClean="0"/>
              <a:t>not necessarily look at the main plots, you can simply see the vertical projection and tell the type of patterns.</a:t>
            </a:r>
          </a:p>
        </p:txBody>
      </p:sp>
      <p:sp>
        <p:nvSpPr>
          <p:cNvPr id="4" name="Slide Number Placeholder 3"/>
          <p:cNvSpPr>
            <a:spLocks noGrp="1"/>
          </p:cNvSpPr>
          <p:nvPr>
            <p:ph type="sldNum" sz="quarter" idx="10"/>
          </p:nvPr>
        </p:nvSpPr>
        <p:spPr/>
        <p:txBody>
          <a:bodyPr/>
          <a:lstStyle/>
          <a:p>
            <a:fld id="{A0AB08FA-5074-2E48-91F9-963DD7E847B1}" type="slidenum">
              <a:rPr lang="en-US" smtClean="0"/>
              <a:t>17</a:t>
            </a:fld>
            <a:endParaRPr lang="en-US" dirty="0"/>
          </a:p>
        </p:txBody>
      </p:sp>
    </p:spTree>
    <p:extLst>
      <p:ext uri="{BB962C8B-B14F-4D97-AF65-F5344CB8AC3E}">
        <p14:creationId xmlns:p14="http://schemas.microsoft.com/office/powerpoint/2010/main" val="783091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18</a:t>
            </a:fld>
            <a:endParaRPr lang="en-US" dirty="0"/>
          </a:p>
        </p:txBody>
      </p:sp>
    </p:spTree>
    <p:extLst>
      <p:ext uri="{BB962C8B-B14F-4D97-AF65-F5344CB8AC3E}">
        <p14:creationId xmlns:p14="http://schemas.microsoft.com/office/powerpoint/2010/main" val="15000201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19</a:t>
            </a:fld>
            <a:endParaRPr lang="en-US" dirty="0"/>
          </a:p>
        </p:txBody>
      </p:sp>
    </p:spTree>
    <p:extLst>
      <p:ext uri="{BB962C8B-B14F-4D97-AF65-F5344CB8AC3E}">
        <p14:creationId xmlns:p14="http://schemas.microsoft.com/office/powerpoint/2010/main" val="11068469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a:t>
            </a:r>
            <a:r>
              <a:rPr lang="en-US" baseline="0" dirty="0" smtClean="0"/>
              <a:t>is overview about today’s presentation. </a:t>
            </a:r>
          </a:p>
          <a:p>
            <a:endParaRPr lang="en-US" baseline="0" dirty="0" smtClean="0"/>
          </a:p>
          <a:p>
            <a:r>
              <a:rPr lang="en-US" baseline="0" dirty="0" smtClean="0"/>
              <a:t>In introduction, I am going to talk about the research problem and related works.</a:t>
            </a:r>
          </a:p>
          <a:p>
            <a:endParaRPr lang="en-US" baseline="0" dirty="0" smtClean="0"/>
          </a:p>
          <a:p>
            <a:r>
              <a:rPr lang="en-US" baseline="0" dirty="0" smtClean="0"/>
              <a:t>In Design philosophy and methodology, I am going to cover design philosophy and how the philosophy apply to the product. </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2</a:t>
            </a:fld>
            <a:endParaRPr lang="en-US" dirty="0"/>
          </a:p>
        </p:txBody>
      </p:sp>
    </p:spTree>
    <p:extLst>
      <p:ext uri="{BB962C8B-B14F-4D97-AF65-F5344CB8AC3E}">
        <p14:creationId xmlns:p14="http://schemas.microsoft.com/office/powerpoint/2010/main" val="3880887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Now I had</a:t>
            </a:r>
            <a:r>
              <a:rPr lang="en-US" baseline="0" dirty="0" smtClean="0"/>
              <a:t> a prototype including publication records and funding records.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I wanted to make it improved.</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So, I gave two evaluations both focus group and user study.</a:t>
            </a:r>
            <a:endParaRPr lang="en-US" dirty="0" smtClean="0"/>
          </a:p>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20</a:t>
            </a:fld>
            <a:endParaRPr lang="en-US" dirty="0"/>
          </a:p>
        </p:txBody>
      </p:sp>
    </p:spTree>
    <p:extLst>
      <p:ext uri="{BB962C8B-B14F-4D97-AF65-F5344CB8AC3E}">
        <p14:creationId xmlns:p14="http://schemas.microsoft.com/office/powerpoint/2010/main" val="12379804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A total of n = 15 participants from various natural, mathematical, and social sciences participated in the user study.</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Usability, accuracy and intuitive understanding of Scholar</a:t>
            </a:r>
            <a:r>
              <a:rPr lang="en-US" sz="1200" kern="1200" baseline="0" dirty="0" smtClean="0">
                <a:solidFill>
                  <a:schemeClr val="tx1"/>
                </a:solidFill>
                <a:effectLst/>
                <a:latin typeface="+mn-lt"/>
                <a:ea typeface="+mn-ea"/>
                <a:cs typeface="+mn-cs"/>
              </a:rPr>
              <a:t> Plot </a:t>
            </a:r>
            <a:r>
              <a:rPr lang="en-US" sz="1200" kern="1200" dirty="0" smtClean="0">
                <a:solidFill>
                  <a:schemeClr val="tx1"/>
                </a:solidFill>
                <a:effectLst/>
                <a:latin typeface="+mn-lt"/>
                <a:ea typeface="+mn-ea"/>
                <a:cs typeface="+mn-cs"/>
              </a:rPr>
              <a:t>scored the highest (μ = 4.2).</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participants were planning to use Scholar Plot frequently (μ = 4.1).</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Overall, the survey confirmed that the base level of Scholar Plot is a user- friendly tool that academic users find of interest and value. </a:t>
            </a:r>
            <a:endParaRPr lang="en-US" dirty="0" smtClean="0"/>
          </a:p>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21</a:t>
            </a:fld>
            <a:endParaRPr lang="en-US"/>
          </a:p>
        </p:txBody>
      </p:sp>
    </p:spTree>
    <p:extLst>
      <p:ext uri="{BB962C8B-B14F-4D97-AF65-F5344CB8AC3E}">
        <p14:creationId xmlns:p14="http://schemas.microsoft.com/office/powerpoint/2010/main" val="17096003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kern="1200" dirty="0" smtClean="0">
                <a:solidFill>
                  <a:schemeClr val="tx1"/>
                </a:solidFill>
                <a:effectLst/>
                <a:latin typeface="+mn-lt"/>
                <a:ea typeface="+mn-ea"/>
                <a:cs typeface="+mn-cs"/>
              </a:rPr>
              <a:t>through a focus group</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kern="1200" dirty="0" smtClean="0">
                <a:solidFill>
                  <a:schemeClr val="tx1"/>
                </a:solidFill>
                <a:effectLst/>
                <a:latin typeface="+mn-lt"/>
                <a:ea typeface="+mn-ea"/>
                <a:cs typeface="+mn-cs"/>
              </a:rPr>
              <a:t>I added 4 panels below</a:t>
            </a:r>
            <a:r>
              <a:rPr lang="en-US" sz="1200" b="0" kern="1200" baseline="0" dirty="0" smtClean="0">
                <a:solidFill>
                  <a:schemeClr val="tx1"/>
                </a:solidFill>
                <a:effectLst/>
                <a:latin typeface="+mn-lt"/>
                <a:ea typeface="+mn-ea"/>
                <a:cs typeface="+mn-cs"/>
              </a:rPr>
              <a:t> scholar plot results.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kern="1200" dirty="0" smtClean="0">
                <a:solidFill>
                  <a:schemeClr val="tx1"/>
                </a:solidFill>
                <a:effectLst/>
                <a:latin typeface="+mn-lt"/>
                <a:ea typeface="+mn-ea"/>
                <a:cs typeface="+mn-cs"/>
              </a:rPr>
              <a:t>Team science information.</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kern="1200" baseline="0" dirty="0" smtClean="0">
                <a:solidFill>
                  <a:schemeClr val="tx1"/>
                </a:solidFill>
                <a:effectLst/>
                <a:latin typeface="+mn-lt"/>
                <a:ea typeface="+mn-ea"/>
                <a:cs typeface="+mn-cs"/>
              </a:rPr>
              <a:t> </a:t>
            </a:r>
            <a:r>
              <a:rPr lang="en-US" sz="1200" b="0" kern="1200" dirty="0" smtClean="0">
                <a:solidFill>
                  <a:schemeClr val="tx1"/>
                </a:solidFill>
                <a:effectLst/>
                <a:latin typeface="+mn-lt"/>
                <a:ea typeface="+mn-ea"/>
                <a:cs typeface="+mn-cs"/>
              </a:rPr>
              <a:t>-</a:t>
            </a:r>
            <a:r>
              <a:rPr lang="en-US" sz="1200" b="0" kern="1200" baseline="0" dirty="0" smtClean="0">
                <a:solidFill>
                  <a:schemeClr val="tx1"/>
                </a:solidFill>
                <a:effectLst/>
                <a:latin typeface="+mn-lt"/>
                <a:ea typeface="+mn-ea"/>
                <a:cs typeface="+mn-cs"/>
              </a:rPr>
              <a:t> </a:t>
            </a:r>
            <a:r>
              <a:rPr lang="en-US" sz="1200" b="0" kern="1200" dirty="0" smtClean="0">
                <a:solidFill>
                  <a:schemeClr val="tx1"/>
                </a:solidFill>
                <a:effectLst/>
                <a:latin typeface="+mn-lt"/>
                <a:ea typeface="+mn-ea"/>
                <a:cs typeface="+mn-cs"/>
              </a:rPr>
              <a:t>the number and intensity of collaborations for the depicted scholar. </a:t>
            </a:r>
            <a:endParaRPr lang="en-US" b="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kern="1200" dirty="0" smtClean="0">
                <a:solidFill>
                  <a:schemeClr val="tx1"/>
                </a:solidFill>
                <a:effectLst/>
                <a:latin typeface="+mn-lt"/>
                <a:ea typeface="+mn-ea"/>
                <a:cs typeface="+mn-cs"/>
              </a:rPr>
              <a:t>Impact information</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kern="1200" dirty="0" smtClean="0">
                <a:solidFill>
                  <a:schemeClr val="tx1"/>
                </a:solidFill>
                <a:effectLst/>
                <a:latin typeface="+mn-lt"/>
                <a:ea typeface="+mn-ea"/>
                <a:cs typeface="+mn-cs"/>
              </a:rPr>
              <a:t>- Summarize highly cited papers.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kern="1200" dirty="0" smtClean="0">
                <a:solidFill>
                  <a:schemeClr val="tx1"/>
                </a:solidFill>
                <a:effectLst/>
                <a:latin typeface="+mn-lt"/>
                <a:ea typeface="+mn-ea"/>
                <a:cs typeface="+mn-cs"/>
              </a:rPr>
              <a:t>Prestige</a:t>
            </a:r>
            <a:r>
              <a:rPr lang="en-US" sz="1200" b="0" kern="1200" baseline="0" dirty="0" smtClean="0">
                <a:solidFill>
                  <a:schemeClr val="tx1"/>
                </a:solidFill>
                <a:effectLst/>
                <a:latin typeface="+mn-lt"/>
                <a:ea typeface="+mn-ea"/>
                <a:cs typeface="+mn-cs"/>
              </a:rPr>
              <a:t> information</a:t>
            </a:r>
            <a:endParaRPr lang="en-US" sz="1200" b="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kern="1200" dirty="0" smtClean="0">
                <a:solidFill>
                  <a:schemeClr val="tx1"/>
                </a:solidFill>
                <a:effectLst/>
                <a:latin typeface="+mn-lt"/>
                <a:ea typeface="+mn-ea"/>
                <a:cs typeface="+mn-cs"/>
              </a:rPr>
              <a:t>- the specific journals where the scholar publishes most often and their impact factors. </a:t>
            </a:r>
            <a:endParaRPr lang="en-US" b="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b="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b="0" dirty="0" smtClean="0"/>
          </a:p>
        </p:txBody>
      </p:sp>
      <p:sp>
        <p:nvSpPr>
          <p:cNvPr id="4" name="Slide Number Placeholder 3"/>
          <p:cNvSpPr>
            <a:spLocks noGrp="1"/>
          </p:cNvSpPr>
          <p:nvPr>
            <p:ph type="sldNum" sz="quarter" idx="10"/>
          </p:nvPr>
        </p:nvSpPr>
        <p:spPr/>
        <p:txBody>
          <a:bodyPr/>
          <a:lstStyle/>
          <a:p>
            <a:fld id="{A0AB08FA-5074-2E48-91F9-963DD7E847B1}" type="slidenum">
              <a:rPr lang="en-US" smtClean="0"/>
              <a:t>22</a:t>
            </a:fld>
            <a:endParaRPr lang="en-US"/>
          </a:p>
        </p:txBody>
      </p:sp>
    </p:spTree>
    <p:extLst>
      <p:ext uri="{BB962C8B-B14F-4D97-AF65-F5344CB8AC3E}">
        <p14:creationId xmlns:p14="http://schemas.microsoft.com/office/powerpoint/2010/main" val="67513216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have another feature that interact an each plot.</a:t>
            </a:r>
          </a:p>
          <a:p>
            <a:r>
              <a:rPr lang="en-US" baseline="0" dirty="0" smtClean="0"/>
              <a:t>When you interact with a plot, it shows the tooltip, which includes paper title, year of publication, the number of citations, journal or conference name and journal impact factor.</a:t>
            </a:r>
          </a:p>
          <a:p>
            <a:endParaRPr lang="en-US" baseline="0" dirty="0" smtClean="0"/>
          </a:p>
          <a:p>
            <a:r>
              <a:rPr lang="en-US" baseline="0" dirty="0" smtClean="0"/>
              <a:t>this is optional </a:t>
            </a:r>
          </a:p>
        </p:txBody>
      </p:sp>
      <p:sp>
        <p:nvSpPr>
          <p:cNvPr id="4" name="Slide Number Placeholder 3"/>
          <p:cNvSpPr>
            <a:spLocks noGrp="1"/>
          </p:cNvSpPr>
          <p:nvPr>
            <p:ph type="sldNum" sz="quarter" idx="10"/>
          </p:nvPr>
        </p:nvSpPr>
        <p:spPr/>
        <p:txBody>
          <a:bodyPr/>
          <a:lstStyle/>
          <a:p>
            <a:fld id="{A0AB08FA-5074-2E48-91F9-963DD7E847B1}" type="slidenum">
              <a:rPr lang="en-US" smtClean="0"/>
              <a:t>23</a:t>
            </a:fld>
            <a:endParaRPr lang="en-US"/>
          </a:p>
        </p:txBody>
      </p:sp>
    </p:spTree>
    <p:extLst>
      <p:ext uri="{BB962C8B-B14F-4D97-AF65-F5344CB8AC3E}">
        <p14:creationId xmlns:p14="http://schemas.microsoft.com/office/powerpoint/2010/main" val="4110614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A0AB08FA-5074-2E48-91F9-963DD7E847B1}" type="slidenum">
              <a:rPr lang="en-US" smtClean="0"/>
              <a:t>24</a:t>
            </a:fld>
            <a:endParaRPr lang="en-US"/>
          </a:p>
        </p:txBody>
      </p:sp>
    </p:spTree>
    <p:extLst>
      <p:ext uri="{BB962C8B-B14F-4D97-AF65-F5344CB8AC3E}">
        <p14:creationId xmlns:p14="http://schemas.microsoft.com/office/powerpoint/2010/main" val="66317262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A0AB08FA-5074-2E48-91F9-963DD7E847B1}" type="slidenum">
              <a:rPr lang="en-US" smtClean="0"/>
              <a:t>25</a:t>
            </a:fld>
            <a:endParaRPr lang="en-US"/>
          </a:p>
        </p:txBody>
      </p:sp>
    </p:spTree>
    <p:extLst>
      <p:ext uri="{BB962C8B-B14F-4D97-AF65-F5344CB8AC3E}">
        <p14:creationId xmlns:p14="http://schemas.microsoft.com/office/powerpoint/2010/main" val="20615203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A0AB08FA-5074-2E48-91F9-963DD7E847B1}" type="slidenum">
              <a:rPr lang="en-US" smtClean="0"/>
              <a:t>26</a:t>
            </a:fld>
            <a:endParaRPr lang="en-US"/>
          </a:p>
        </p:txBody>
      </p:sp>
    </p:spTree>
    <p:extLst>
      <p:ext uri="{BB962C8B-B14F-4D97-AF65-F5344CB8AC3E}">
        <p14:creationId xmlns:p14="http://schemas.microsoft.com/office/powerpoint/2010/main" val="43346242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A0AB08FA-5074-2E48-91F9-963DD7E847B1}" type="slidenum">
              <a:rPr lang="en-US" smtClean="0"/>
              <a:t>27</a:t>
            </a:fld>
            <a:endParaRPr lang="en-US"/>
          </a:p>
        </p:txBody>
      </p:sp>
    </p:spTree>
    <p:extLst>
      <p:ext uri="{BB962C8B-B14F-4D97-AF65-F5344CB8AC3E}">
        <p14:creationId xmlns:p14="http://schemas.microsoft.com/office/powerpoint/2010/main" val="22580534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28</a:t>
            </a:fld>
            <a:endParaRPr lang="en-US"/>
          </a:p>
        </p:txBody>
      </p:sp>
    </p:spTree>
    <p:extLst>
      <p:ext uri="{BB962C8B-B14F-4D97-AF65-F5344CB8AC3E}">
        <p14:creationId xmlns:p14="http://schemas.microsoft.com/office/powerpoint/2010/main" val="172385089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Data</a:t>
            </a:r>
            <a:r>
              <a:rPr lang="en-US" baseline="0" dirty="0" smtClean="0"/>
              <a:t> sources</a:t>
            </a:r>
          </a:p>
          <a:p>
            <a:endParaRPr lang="en-US" baseline="0" dirty="0" smtClean="0"/>
          </a:p>
          <a:p>
            <a:r>
              <a:rPr lang="en-US" baseline="0" dirty="0" smtClean="0"/>
              <a:t>Impact which is citations from Google Scholar</a:t>
            </a:r>
          </a:p>
          <a:p>
            <a:r>
              <a:rPr lang="en-US" dirty="0" smtClean="0"/>
              <a:t>Prestige which is Impact Factor from Thomson Reuters</a:t>
            </a:r>
          </a:p>
          <a:p>
            <a:endParaRPr lang="en-US" dirty="0" smtClean="0"/>
          </a:p>
        </p:txBody>
      </p:sp>
      <p:sp>
        <p:nvSpPr>
          <p:cNvPr id="4" name="Slide Number Placeholder 3"/>
          <p:cNvSpPr>
            <a:spLocks noGrp="1"/>
          </p:cNvSpPr>
          <p:nvPr>
            <p:ph type="sldNum" sz="quarter" idx="10"/>
          </p:nvPr>
        </p:nvSpPr>
        <p:spPr/>
        <p:txBody>
          <a:bodyPr/>
          <a:lstStyle/>
          <a:p>
            <a:fld id="{A0AB08FA-5074-2E48-91F9-963DD7E847B1}" type="slidenum">
              <a:rPr lang="en-US" smtClean="0"/>
              <a:t>29</a:t>
            </a:fld>
            <a:endParaRPr lang="en-US"/>
          </a:p>
        </p:txBody>
      </p:sp>
    </p:spTree>
    <p:extLst>
      <p:ext uri="{BB962C8B-B14F-4D97-AF65-F5344CB8AC3E}">
        <p14:creationId xmlns:p14="http://schemas.microsoft.com/office/powerpoint/2010/main" val="21152232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baseline="0" dirty="0" smtClean="0">
                <a:solidFill>
                  <a:schemeClr val="tx1"/>
                </a:solidFill>
                <a:effectLst/>
                <a:latin typeface="+mn-lt"/>
                <a:ea typeface="+mn-ea"/>
                <a:cs typeface="+mn-cs"/>
              </a:rPr>
              <a:t>Before starting to present my research,</a:t>
            </a:r>
          </a:p>
          <a:p>
            <a:r>
              <a:rPr lang="en-US" sz="1200" b="0" i="0" kern="1200" dirty="0" smtClean="0">
                <a:solidFill>
                  <a:schemeClr val="tx1"/>
                </a:solidFill>
                <a:effectLst/>
                <a:latin typeface="+mn-lt"/>
                <a:ea typeface="+mn-ea"/>
                <a:cs typeface="+mn-cs"/>
              </a:rPr>
              <a:t>I would like to talk about a little bit what data</a:t>
            </a:r>
            <a:r>
              <a:rPr lang="en-US" sz="1200" b="0" i="0" kern="1200" baseline="0" dirty="0" smtClean="0">
                <a:solidFill>
                  <a:schemeClr val="tx1"/>
                </a:solidFill>
                <a:effectLst/>
                <a:latin typeface="+mn-lt"/>
                <a:ea typeface="+mn-ea"/>
                <a:cs typeface="+mn-cs"/>
              </a:rPr>
              <a:t> visualization is exactly.</a:t>
            </a:r>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There</a:t>
            </a:r>
            <a:r>
              <a:rPr lang="en-US" sz="1200" b="0" i="0" kern="1200" baseline="0" dirty="0" smtClean="0">
                <a:solidFill>
                  <a:schemeClr val="tx1"/>
                </a:solidFill>
                <a:effectLst/>
                <a:latin typeface="+mn-lt"/>
                <a:ea typeface="+mn-ea"/>
                <a:cs typeface="+mn-cs"/>
              </a:rPr>
              <a:t> are many benefits of it, however, I point out two main things.</a:t>
            </a:r>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0AB08FA-5074-2E48-91F9-963DD7E847B1}" type="slidenum">
              <a:rPr lang="en-US" smtClean="0"/>
              <a:t>3</a:t>
            </a:fld>
            <a:endParaRPr lang="en-US" dirty="0"/>
          </a:p>
        </p:txBody>
      </p:sp>
    </p:spTree>
    <p:extLst>
      <p:ext uri="{BB962C8B-B14F-4D97-AF65-F5344CB8AC3E}">
        <p14:creationId xmlns:p14="http://schemas.microsoft.com/office/powerpoint/2010/main" val="125201652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smtClean="0"/>
              <a:t>User visit to</a:t>
            </a:r>
            <a:r>
              <a:rPr lang="en-US" baseline="0" dirty="0" smtClean="0"/>
              <a:t> Scholar Plot</a:t>
            </a:r>
          </a:p>
          <a:p>
            <a:pPr marL="228600" indent="-228600">
              <a:buAutoNum type="arabicPeriod"/>
            </a:pPr>
            <a:r>
              <a:rPr lang="en-US" baseline="0" dirty="0" smtClean="0"/>
              <a:t>Type the scholar name to send HTTP request in Ajax(</a:t>
            </a:r>
            <a:r>
              <a:rPr lang="en-US" sz="1200" b="0" i="0" kern="1200" dirty="0" smtClean="0">
                <a:solidFill>
                  <a:schemeClr val="tx1"/>
                </a:solidFill>
                <a:effectLst/>
                <a:latin typeface="+mn-lt"/>
                <a:ea typeface="+mn-ea"/>
                <a:cs typeface="+mn-cs"/>
              </a:rPr>
              <a:t>asynchronous JavaScript and XML)</a:t>
            </a:r>
            <a:r>
              <a:rPr lang="en-US" sz="1200" b="0" i="0" kern="1200" baseline="0" dirty="0" smtClean="0">
                <a:solidFill>
                  <a:schemeClr val="tx1"/>
                </a:solidFill>
                <a:effectLst/>
                <a:latin typeface="+mn-lt"/>
                <a:ea typeface="+mn-ea"/>
                <a:cs typeface="+mn-cs"/>
              </a:rPr>
              <a:t> and</a:t>
            </a:r>
            <a:r>
              <a:rPr lang="en-US" baseline="0" dirty="0" smtClean="0"/>
              <a:t> jQuery</a:t>
            </a:r>
          </a:p>
          <a:p>
            <a:pPr marL="228600" indent="-228600">
              <a:buAutoNum type="arabicPeriod"/>
            </a:pPr>
            <a:r>
              <a:rPr lang="en-US" baseline="0" dirty="0" smtClean="0"/>
              <a:t>Web server fetches scholar data from Google Scholar Profile with user input parameter</a:t>
            </a:r>
          </a:p>
          <a:p>
            <a:pPr marL="228600" indent="-228600">
              <a:buAutoNum type="arabicPeriod"/>
            </a:pPr>
            <a:r>
              <a:rPr lang="en-US" dirty="0" smtClean="0"/>
              <a:t>Web server connects</a:t>
            </a:r>
            <a:r>
              <a:rPr lang="en-US" baseline="0" dirty="0" smtClean="0"/>
              <a:t> database server in order to fetch the data (Author, Impact Factor, Funding information)</a:t>
            </a:r>
          </a:p>
          <a:p>
            <a:pPr marL="228600" indent="-228600">
              <a:buAutoNum type="arabicPeriod"/>
            </a:pPr>
            <a:r>
              <a:rPr lang="en-US" baseline="0" dirty="0" smtClean="0"/>
              <a:t>Web server returns data as a </a:t>
            </a:r>
            <a:r>
              <a:rPr lang="en-US" baseline="0" dirty="0" err="1" smtClean="0"/>
              <a:t>Json</a:t>
            </a:r>
            <a:r>
              <a:rPr lang="en-US" baseline="0" dirty="0" smtClean="0"/>
              <a:t> format to user with HTTP response</a:t>
            </a:r>
          </a:p>
          <a:p>
            <a:pPr marL="228600" indent="-228600">
              <a:buAutoNum type="arabicPeriod"/>
            </a:pPr>
            <a:r>
              <a:rPr lang="en-US" baseline="0" dirty="0" smtClean="0"/>
              <a:t>Web browsers renter the data in SVG using HTML5+CSS</a:t>
            </a:r>
          </a:p>
          <a:p>
            <a:pPr marL="228600" indent="-228600">
              <a:buAutoNum type="arabicPeriod"/>
            </a:pPr>
            <a:endParaRPr lang="en-US" dirty="0" smtClean="0"/>
          </a:p>
        </p:txBody>
      </p:sp>
      <p:sp>
        <p:nvSpPr>
          <p:cNvPr id="4" name="Slide Number Placeholder 3"/>
          <p:cNvSpPr>
            <a:spLocks noGrp="1"/>
          </p:cNvSpPr>
          <p:nvPr>
            <p:ph type="sldNum" sz="quarter" idx="10"/>
          </p:nvPr>
        </p:nvSpPr>
        <p:spPr/>
        <p:txBody>
          <a:bodyPr/>
          <a:lstStyle/>
          <a:p>
            <a:fld id="{A0AB08FA-5074-2E48-91F9-963DD7E847B1}" type="slidenum">
              <a:rPr lang="en-US" smtClean="0"/>
              <a:t>30</a:t>
            </a:fld>
            <a:endParaRPr lang="en-US"/>
          </a:p>
        </p:txBody>
      </p:sp>
    </p:spTree>
    <p:extLst>
      <p:ext uri="{BB962C8B-B14F-4D97-AF65-F5344CB8AC3E}">
        <p14:creationId xmlns:p14="http://schemas.microsoft.com/office/powerpoint/2010/main" val="192523868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The biggest problem is middle name</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p:txBody>
      </p:sp>
      <p:sp>
        <p:nvSpPr>
          <p:cNvPr id="4" name="Slide Number Placeholder 3"/>
          <p:cNvSpPr>
            <a:spLocks noGrp="1"/>
          </p:cNvSpPr>
          <p:nvPr>
            <p:ph type="sldNum" sz="quarter" idx="10"/>
          </p:nvPr>
        </p:nvSpPr>
        <p:spPr/>
        <p:txBody>
          <a:bodyPr/>
          <a:lstStyle/>
          <a:p>
            <a:fld id="{A0AB08FA-5074-2E48-91F9-963DD7E847B1}" type="slidenum">
              <a:rPr lang="en-US" smtClean="0"/>
              <a:t>31</a:t>
            </a:fld>
            <a:endParaRPr lang="en-US"/>
          </a:p>
        </p:txBody>
      </p:sp>
    </p:spTree>
    <p:extLst>
      <p:ext uri="{BB962C8B-B14F-4D97-AF65-F5344CB8AC3E}">
        <p14:creationId xmlns:p14="http://schemas.microsoft.com/office/powerpoint/2010/main" val="23941348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Matching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Title</a:t>
            </a:r>
            <a:r>
              <a:rPr lang="en-US" sz="1200" baseline="0" dirty="0" smtClean="0"/>
              <a:t> will be placed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aseline="0" dirty="0" smtClean="0"/>
              <a:t>1. remove</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aseline="0" dirty="0" smtClean="0"/>
              <a:t>2. matching </a:t>
            </a:r>
          </a:p>
        </p:txBody>
      </p:sp>
      <p:sp>
        <p:nvSpPr>
          <p:cNvPr id="4" name="Slide Number Placeholder 3"/>
          <p:cNvSpPr>
            <a:spLocks noGrp="1"/>
          </p:cNvSpPr>
          <p:nvPr>
            <p:ph type="sldNum" sz="quarter" idx="10"/>
          </p:nvPr>
        </p:nvSpPr>
        <p:spPr/>
        <p:txBody>
          <a:bodyPr/>
          <a:lstStyle/>
          <a:p>
            <a:fld id="{A0AB08FA-5074-2E48-91F9-963DD7E847B1}" type="slidenum">
              <a:rPr lang="en-US" smtClean="0"/>
              <a:t>32</a:t>
            </a:fld>
            <a:endParaRPr lang="en-US"/>
          </a:p>
        </p:txBody>
      </p:sp>
    </p:spTree>
    <p:extLst>
      <p:ext uri="{BB962C8B-B14F-4D97-AF65-F5344CB8AC3E}">
        <p14:creationId xmlns:p14="http://schemas.microsoft.com/office/powerpoint/2010/main" val="74478381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33</a:t>
            </a:fld>
            <a:endParaRPr lang="en-US"/>
          </a:p>
        </p:txBody>
      </p:sp>
    </p:spTree>
    <p:extLst>
      <p:ext uri="{BB962C8B-B14F-4D97-AF65-F5344CB8AC3E}">
        <p14:creationId xmlns:p14="http://schemas.microsoft.com/office/powerpoint/2010/main" val="214153665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34</a:t>
            </a:fld>
            <a:endParaRPr lang="en-US"/>
          </a:p>
        </p:txBody>
      </p:sp>
    </p:spTree>
    <p:extLst>
      <p:ext uri="{BB962C8B-B14F-4D97-AF65-F5344CB8AC3E}">
        <p14:creationId xmlns:p14="http://schemas.microsoft.com/office/powerpoint/2010/main" val="114265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We presented Scholar Plot (SP), a compact and scalable (individual-department-college) visualization interface for academic merit. We released SP at http://</a:t>
            </a:r>
            <a:r>
              <a:rPr lang="en-US" sz="1200" kern="1200" dirty="0" err="1" smtClean="0">
                <a:solidFill>
                  <a:schemeClr val="tx1"/>
                </a:solidFill>
                <a:effectLst/>
                <a:latin typeface="+mn-lt"/>
                <a:ea typeface="+mn-ea"/>
                <a:cs typeface="+mn-cs"/>
              </a:rPr>
              <a:t>scholarplot.com</a:t>
            </a:r>
            <a:r>
              <a:rPr lang="en-US" sz="1200" kern="1200" dirty="0" smtClean="0">
                <a:solidFill>
                  <a:schemeClr val="tx1"/>
                </a:solidFill>
                <a:effectLst/>
                <a:latin typeface="+mn-lt"/>
                <a:ea typeface="+mn-ea"/>
                <a:cs typeface="+mn-cs"/>
              </a:rPr>
              <a:t>. </a:t>
            </a:r>
          </a:p>
          <a:p>
            <a:endParaRPr lang="en-US" dirty="0" smtClean="0"/>
          </a:p>
          <a:p>
            <a:r>
              <a:rPr lang="en-US" sz="1200" kern="1200" dirty="0" smtClean="0">
                <a:solidFill>
                  <a:schemeClr val="tx1"/>
                </a:solidFill>
                <a:effectLst/>
                <a:latin typeface="+mn-lt"/>
                <a:ea typeface="+mn-ea"/>
                <a:cs typeface="+mn-cs"/>
              </a:rPr>
              <a:t>The basic idea behind SP is to facilitate instant deeper insights regarding different strengths of academic records, supporting the work of evaluation committees and the curious academic in search of an advisor or department. One of SP’s strengths is that it draws data from open sources that are inclusive.  </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35</a:t>
            </a:fld>
            <a:endParaRPr lang="en-US"/>
          </a:p>
        </p:txBody>
      </p:sp>
    </p:spTree>
    <p:extLst>
      <p:ext uri="{BB962C8B-B14F-4D97-AF65-F5344CB8AC3E}">
        <p14:creationId xmlns:p14="http://schemas.microsoft.com/office/powerpoint/2010/main" val="147341964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36</a:t>
            </a:fld>
            <a:endParaRPr lang="en-US" dirty="0"/>
          </a:p>
        </p:txBody>
      </p:sp>
    </p:spTree>
    <p:extLst>
      <p:ext uri="{BB962C8B-B14F-4D97-AF65-F5344CB8AC3E}">
        <p14:creationId xmlns:p14="http://schemas.microsoft.com/office/powerpoint/2010/main" val="121465815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37</a:t>
            </a:fld>
            <a:endParaRPr lang="en-US" dirty="0"/>
          </a:p>
        </p:txBody>
      </p:sp>
    </p:spTree>
    <p:extLst>
      <p:ext uri="{BB962C8B-B14F-4D97-AF65-F5344CB8AC3E}">
        <p14:creationId xmlns:p14="http://schemas.microsoft.com/office/powerpoint/2010/main" val="78310384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38</a:t>
            </a:fld>
            <a:endParaRPr lang="en-US"/>
          </a:p>
        </p:txBody>
      </p:sp>
    </p:spTree>
    <p:extLst>
      <p:ext uri="{BB962C8B-B14F-4D97-AF65-F5344CB8AC3E}">
        <p14:creationId xmlns:p14="http://schemas.microsoft.com/office/powerpoint/2010/main" val="109980696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I</a:t>
            </a:r>
            <a:r>
              <a:rPr lang="en-US" baseline="0" dirty="0" smtClean="0"/>
              <a:t> would like to thank Dr. Pavlidis being my research advisor. And I would like thank each of you for serving on my committee.</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Done.</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39</a:t>
            </a:fld>
            <a:endParaRPr lang="en-US" dirty="0"/>
          </a:p>
        </p:txBody>
      </p:sp>
    </p:spTree>
    <p:extLst>
      <p:ext uri="{BB962C8B-B14F-4D97-AF65-F5344CB8AC3E}">
        <p14:creationId xmlns:p14="http://schemas.microsoft.com/office/powerpoint/2010/main" val="6177532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Because of the way the human brain processes information,</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using charts or graphs to visualize large amounts of complex data is easier than poring over spreadsheets or reports. </a:t>
            </a:r>
          </a:p>
          <a:p>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0AB08FA-5074-2E48-91F9-963DD7E847B1}" type="slidenum">
              <a:rPr lang="en-US" smtClean="0"/>
              <a:t>4</a:t>
            </a:fld>
            <a:endParaRPr lang="en-US" dirty="0"/>
          </a:p>
        </p:txBody>
      </p:sp>
    </p:spTree>
    <p:extLst>
      <p:ext uri="{BB962C8B-B14F-4D97-AF65-F5344CB8AC3E}">
        <p14:creationId xmlns:p14="http://schemas.microsoft.com/office/powerpoint/2010/main" val="3177176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40</a:t>
            </a:fld>
            <a:endParaRPr lang="en-US" dirty="0"/>
          </a:p>
        </p:txBody>
      </p:sp>
    </p:spTree>
    <p:extLst>
      <p:ext uri="{BB962C8B-B14F-4D97-AF65-F5344CB8AC3E}">
        <p14:creationId xmlns:p14="http://schemas.microsoft.com/office/powerpoint/2010/main" val="6394849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A</a:t>
            </a:r>
            <a:r>
              <a:rPr lang="en-US" sz="1200" b="0" i="0" kern="1200" baseline="0" dirty="0" smtClean="0">
                <a:solidFill>
                  <a:schemeClr val="tx1"/>
                </a:solidFill>
                <a:effectLst/>
                <a:latin typeface="+mn-lt"/>
                <a:ea typeface="+mn-ea"/>
                <a:cs typeface="+mn-cs"/>
              </a:rPr>
              <a:t> Good Research Problem</a:t>
            </a:r>
          </a:p>
          <a:p>
            <a:endParaRPr lang="en-US" sz="1200" b="0" i="0" kern="1200" baseline="0" dirty="0" smtClean="0">
              <a:solidFill>
                <a:schemeClr val="tx1"/>
              </a:solidFill>
              <a:effectLst/>
              <a:latin typeface="+mn-lt"/>
              <a:ea typeface="+mn-ea"/>
              <a:cs typeface="+mn-cs"/>
            </a:endParaRPr>
          </a:p>
          <a:p>
            <a:r>
              <a:rPr lang="en-US" sz="1200" b="0" i="0" kern="1200" baseline="0" dirty="0" smtClean="0">
                <a:solidFill>
                  <a:schemeClr val="tx1"/>
                </a:solidFill>
                <a:effectLst/>
                <a:latin typeface="+mn-lt"/>
                <a:ea typeface="+mn-ea"/>
                <a:cs typeface="+mn-cs"/>
              </a:rPr>
              <a:t>There are difficult and time consuming tasks</a:t>
            </a:r>
          </a:p>
          <a:p>
            <a:r>
              <a:rPr lang="en-US" sz="1200" b="0" i="0" kern="1200" baseline="0" dirty="0" smtClean="0">
                <a:solidFill>
                  <a:schemeClr val="tx1"/>
                </a:solidFill>
                <a:effectLst/>
                <a:latin typeface="+mn-lt"/>
                <a:ea typeface="+mn-ea"/>
                <a:cs typeface="+mn-cs"/>
              </a:rPr>
              <a:t>when Appraising academic careers.</a:t>
            </a:r>
          </a:p>
          <a:p>
            <a:endParaRPr lang="en-US" sz="1200" b="0" i="0" kern="1200" baseline="0" dirty="0" smtClean="0">
              <a:solidFill>
                <a:schemeClr val="tx1"/>
              </a:solidFill>
              <a:effectLst/>
              <a:latin typeface="+mn-lt"/>
              <a:ea typeface="+mn-ea"/>
              <a:cs typeface="+mn-cs"/>
            </a:endParaRPr>
          </a:p>
          <a:p>
            <a:r>
              <a:rPr lang="en-US" sz="1200" b="0" i="0" kern="1200" baseline="0" dirty="0" smtClean="0">
                <a:solidFill>
                  <a:schemeClr val="tx1"/>
                </a:solidFill>
                <a:effectLst/>
                <a:latin typeface="+mn-lt"/>
                <a:ea typeface="+mn-ea"/>
                <a:cs typeface="+mn-cs"/>
              </a:rPr>
              <a:t>For examples, </a:t>
            </a:r>
            <a:endParaRPr lang="en-US" sz="1200" b="0" i="0" kern="1200" baseline="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0AB08FA-5074-2E48-91F9-963DD7E847B1}" type="slidenum">
              <a:rPr lang="en-US" smtClean="0"/>
              <a:t>5</a:t>
            </a:fld>
            <a:endParaRPr lang="en-US" dirty="0"/>
          </a:p>
        </p:txBody>
      </p:sp>
    </p:spTree>
    <p:extLst>
      <p:ext uri="{BB962C8B-B14F-4D97-AF65-F5344CB8AC3E}">
        <p14:creationId xmlns:p14="http://schemas.microsoft.com/office/powerpoint/2010/main" val="12524583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baseline="0" dirty="0" smtClean="0">
                <a:solidFill>
                  <a:schemeClr val="tx1"/>
                </a:solidFill>
                <a:effectLst/>
                <a:latin typeface="+mn-lt"/>
                <a:ea typeface="+mn-ea"/>
                <a:cs typeface="+mn-cs"/>
              </a:rPr>
              <a:t>CV is still very popular to evaluate.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baseline="0" dirty="0" smtClean="0">
                <a:solidFill>
                  <a:schemeClr val="tx1"/>
                </a:solidFill>
                <a:effectLst/>
                <a:latin typeface="+mn-lt"/>
                <a:ea typeface="+mn-ea"/>
                <a:cs typeface="+mn-cs"/>
              </a:rPr>
              <a:t>- it is </a:t>
            </a:r>
            <a:r>
              <a:rPr lang="en-US" sz="1200" b="0" i="0" kern="1200" dirty="0" smtClean="0">
                <a:solidFill>
                  <a:schemeClr val="tx1"/>
                </a:solidFill>
                <a:effectLst/>
                <a:latin typeface="+mn-lt"/>
                <a:ea typeface="+mn-ea"/>
                <a:cs typeface="+mn-cs"/>
              </a:rPr>
              <a:t>where your publishing and research history as well as your memberships and fellowships.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171450" indent="-171450">
              <a:buFont typeface="Arial" charset="0"/>
              <a:buChar char="•"/>
            </a:pPr>
            <a:r>
              <a:rPr lang="en-US" sz="1200" kern="1200" dirty="0" smtClean="0">
                <a:solidFill>
                  <a:schemeClr val="tx1"/>
                </a:solidFill>
                <a:effectLst/>
                <a:latin typeface="+mn-lt"/>
                <a:ea typeface="+mn-ea"/>
                <a:cs typeface="+mn-cs"/>
              </a:rPr>
              <a:t>Why</a:t>
            </a:r>
            <a:r>
              <a:rPr lang="en-US" sz="1200" kern="1200" baseline="0" dirty="0" smtClean="0">
                <a:solidFill>
                  <a:schemeClr val="tx1"/>
                </a:solidFill>
                <a:effectLst/>
                <a:latin typeface="+mn-lt"/>
                <a:ea typeface="+mn-ea"/>
                <a:cs typeface="+mn-cs"/>
              </a:rPr>
              <a:t> it is inconsistent. For example, the way people list their publications is inconsistent.</a:t>
            </a:r>
          </a:p>
          <a:p>
            <a:pPr marL="171450" indent="-171450">
              <a:buFont typeface="Arial" charset="0"/>
              <a:buChar char="•"/>
            </a:pPr>
            <a:r>
              <a:rPr lang="en-US" sz="1200" kern="1200" baseline="0" dirty="0" smtClean="0">
                <a:solidFill>
                  <a:schemeClr val="tx1"/>
                </a:solidFill>
                <a:effectLst/>
                <a:latin typeface="+mn-lt"/>
                <a:ea typeface="+mn-ea"/>
                <a:cs typeface="+mn-cs"/>
              </a:rPr>
              <a:t>Journal (IF or not) , Conference (Acceptant rate or not )</a:t>
            </a:r>
            <a:endParaRPr lang="en-US" sz="1200" kern="1200" dirty="0" smtClean="0">
              <a:solidFill>
                <a:schemeClr val="tx1"/>
              </a:solidFill>
              <a:effectLst/>
              <a:latin typeface="+mn-lt"/>
              <a:ea typeface="+mn-ea"/>
              <a:cs typeface="+mn-cs"/>
            </a:endParaRPr>
          </a:p>
          <a:p>
            <a:endParaRPr lang="en-US" dirty="0" smtClean="0"/>
          </a:p>
        </p:txBody>
      </p:sp>
      <p:sp>
        <p:nvSpPr>
          <p:cNvPr id="4" name="Slide Number Placeholder 3"/>
          <p:cNvSpPr>
            <a:spLocks noGrp="1"/>
          </p:cNvSpPr>
          <p:nvPr>
            <p:ph type="sldNum" sz="quarter" idx="10"/>
          </p:nvPr>
        </p:nvSpPr>
        <p:spPr/>
        <p:txBody>
          <a:bodyPr/>
          <a:lstStyle/>
          <a:p>
            <a:fld id="{A0AB08FA-5074-2E48-91F9-963DD7E847B1}" type="slidenum">
              <a:rPr lang="en-US" smtClean="0"/>
              <a:t>6</a:t>
            </a:fld>
            <a:endParaRPr lang="en-US" dirty="0"/>
          </a:p>
        </p:txBody>
      </p:sp>
    </p:spTree>
    <p:extLst>
      <p:ext uri="{BB962C8B-B14F-4D97-AF65-F5344CB8AC3E}">
        <p14:creationId xmlns:p14="http://schemas.microsoft.com/office/powerpoint/2010/main" val="17571966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Thre</a:t>
            </a:r>
            <a:r>
              <a:rPr lang="en-US" baseline="0" dirty="0" smtClean="0"/>
              <a:t>e are three goals of research. </a:t>
            </a:r>
          </a:p>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7</a:t>
            </a:fld>
            <a:endParaRPr lang="en-US" dirty="0"/>
          </a:p>
        </p:txBody>
      </p:sp>
    </p:spTree>
    <p:extLst>
      <p:ext uri="{BB962C8B-B14F-4D97-AF65-F5344CB8AC3E}">
        <p14:creationId xmlns:p14="http://schemas.microsoft.com/office/powerpoint/2010/main" val="4790992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0000"/>
              </a:lnSpc>
            </a:pPr>
            <a:r>
              <a:rPr lang="en-US" dirty="0" smtClean="0"/>
              <a:t>Som</a:t>
            </a:r>
            <a:r>
              <a:rPr lang="en-US" baseline="0" dirty="0" smtClean="0"/>
              <a:t>e related works is out three.  Software products. </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8</a:t>
            </a:fld>
            <a:endParaRPr lang="en-US"/>
          </a:p>
        </p:txBody>
      </p:sp>
    </p:spTree>
    <p:extLst>
      <p:ext uri="{BB962C8B-B14F-4D97-AF65-F5344CB8AC3E}">
        <p14:creationId xmlns:p14="http://schemas.microsoft.com/office/powerpoint/2010/main" val="5402381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0000"/>
              </a:lnSpc>
            </a:pPr>
            <a:r>
              <a:rPr lang="en-US" dirty="0" smtClean="0"/>
              <a:t>Also</a:t>
            </a:r>
            <a:r>
              <a:rPr lang="en-US" baseline="0" dirty="0" smtClean="0"/>
              <a:t> there are some literature related work.</a:t>
            </a:r>
          </a:p>
          <a:p>
            <a:pPr>
              <a:lnSpc>
                <a:spcPct val="110000"/>
              </a:lnSpc>
            </a:pP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9</a:t>
            </a:fld>
            <a:endParaRPr lang="en-US"/>
          </a:p>
        </p:txBody>
      </p:sp>
    </p:spTree>
    <p:extLst>
      <p:ext uri="{BB962C8B-B14F-4D97-AF65-F5344CB8AC3E}">
        <p14:creationId xmlns:p14="http://schemas.microsoft.com/office/powerpoint/2010/main" val="14669770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Karl">
    <p:spTree>
      <p:nvGrpSpPr>
        <p:cNvPr id="1" name=""/>
        <p:cNvGrpSpPr/>
        <p:nvPr/>
      </p:nvGrpSpPr>
      <p:grpSpPr>
        <a:xfrm>
          <a:off x="0" y="0"/>
          <a:ext cx="0" cy="0"/>
          <a:chOff x="0" y="0"/>
          <a:chExt cx="0" cy="0"/>
        </a:xfrm>
      </p:grpSpPr>
      <p:sp>
        <p:nvSpPr>
          <p:cNvPr id="2" name="Title 1"/>
          <p:cNvSpPr>
            <a:spLocks noGrp="1"/>
          </p:cNvSpPr>
          <p:nvPr>
            <p:ph type="ctrTitle"/>
          </p:nvPr>
        </p:nvSpPr>
        <p:spPr>
          <a:xfrm>
            <a:off x="2209800" y="4464028"/>
            <a:ext cx="9144000" cy="1641490"/>
          </a:xfrm>
        </p:spPr>
        <p:txBody>
          <a:bodyPr wrap="none" anchor="t">
            <a:normAutofit/>
          </a:bodyPr>
          <a:lstStyle>
            <a:lvl1pPr algn="r">
              <a:defRPr sz="9600" b="0" spc="-300">
                <a:gradFill flip="none" rotWithShape="1">
                  <a:gsLst>
                    <a:gs pos="32000">
                      <a:schemeClr val="tx1">
                        <a:lumMod val="89000"/>
                      </a:schemeClr>
                    </a:gs>
                    <a:gs pos="0">
                      <a:schemeClr val="bg1">
                        <a:lumMod val="41000"/>
                        <a:lumOff val="59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smtClean="0"/>
              <a:t>Click to edit Master title style</a:t>
            </a:r>
            <a:endParaRPr lang="en-US" dirty="0"/>
          </a:p>
        </p:txBody>
      </p:sp>
      <p:sp>
        <p:nvSpPr>
          <p:cNvPr id="3" name="Subtitle 2"/>
          <p:cNvSpPr>
            <a:spLocks noGrp="1"/>
          </p:cNvSpPr>
          <p:nvPr>
            <p:ph type="subTitle" idx="1"/>
          </p:nvPr>
        </p:nvSpPr>
        <p:spPr>
          <a:xfrm>
            <a:off x="2209799" y="3694375"/>
            <a:ext cx="9144000" cy="754025"/>
          </a:xfrm>
        </p:spPr>
        <p:txBody>
          <a:bodyPr anchor="b">
            <a:normAutofit/>
          </a:bodyPr>
          <a:lstStyle>
            <a:lvl1pPr marL="0" indent="0" algn="r">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7" name="Date Placeholder 6"/>
          <p:cNvSpPr>
            <a:spLocks noGrp="1"/>
          </p:cNvSpPr>
          <p:nvPr>
            <p:ph type="dt" sz="half" idx="10"/>
          </p:nvPr>
        </p:nvSpPr>
        <p:spPr/>
        <p:txBody>
          <a:bodyPr/>
          <a:lstStyle/>
          <a:p>
            <a:r>
              <a:rPr lang="en-US" smtClean="0"/>
              <a:t>2/26/16</a:t>
            </a:r>
            <a:endParaRPr lang="en-US" dirty="0"/>
          </a:p>
        </p:txBody>
      </p:sp>
      <p:sp>
        <p:nvSpPr>
          <p:cNvPr id="8" name="Footer Placeholder 7"/>
          <p:cNvSpPr>
            <a:spLocks noGrp="1"/>
          </p:cNvSpPr>
          <p:nvPr>
            <p:ph type="ftr" sz="quarter" idx="11"/>
          </p:nvPr>
        </p:nvSpPr>
        <p:spPr/>
        <p:txBody>
          <a:bodyPr/>
          <a:lstStyle/>
          <a:p>
            <a:r>
              <a:rPr lang="en-US" smtClean="0"/>
              <a:t>Data Visualization for Scientific Careers</a:t>
            </a:r>
            <a:endParaRPr lang="en-US" dirty="0"/>
          </a:p>
        </p:txBody>
      </p:sp>
      <p:sp>
        <p:nvSpPr>
          <p:cNvPr id="9" name="Slide Number Placeholder 8"/>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847318587"/>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367160"/>
            <a:ext cx="10515600" cy="819355"/>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839788" y="987425"/>
            <a:ext cx="10515600" cy="337973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Drag picture to placeholder or click icon to add</a:t>
            </a:r>
            <a:endParaRPr lang="en-US" dirty="0"/>
          </a:p>
        </p:txBody>
      </p:sp>
      <p:sp>
        <p:nvSpPr>
          <p:cNvPr id="4" name="Text Placeholder 3"/>
          <p:cNvSpPr>
            <a:spLocks noGrp="1"/>
          </p:cNvSpPr>
          <p:nvPr>
            <p:ph type="body" sz="half" idx="2"/>
          </p:nvPr>
        </p:nvSpPr>
        <p:spPr>
          <a:xfrm>
            <a:off x="839788" y="5186516"/>
            <a:ext cx="10514012" cy="682472"/>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r>
              <a:rPr lang="en-US" smtClean="0"/>
              <a:t>2/26/16</a:t>
            </a:r>
            <a:endParaRPr lang="en-US" dirty="0"/>
          </a:p>
        </p:txBody>
      </p:sp>
      <p:sp>
        <p:nvSpPr>
          <p:cNvPr id="6" name="Footer Placeholder 5"/>
          <p:cNvSpPr>
            <a:spLocks noGrp="1"/>
          </p:cNvSpPr>
          <p:nvPr>
            <p:ph type="ftr" sz="quarter" idx="11"/>
          </p:nvPr>
        </p:nvSpPr>
        <p:spPr/>
        <p:txBody>
          <a:bodyPr/>
          <a:lstStyle/>
          <a:p>
            <a:r>
              <a:rPr lang="en-US" smtClean="0"/>
              <a:t>Data Visualization for Scientific Careers</a:t>
            </a:r>
            <a:endParaRPr lang="en-US" dirty="0"/>
          </a:p>
        </p:txBody>
      </p:sp>
      <p:sp>
        <p:nvSpPr>
          <p:cNvPr id="7" name="Slide Number Placeholder 6"/>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1605580711"/>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3534344"/>
          </a:xfrm>
        </p:spPr>
        <p:txBody>
          <a:bodyPr anchor="ctr"/>
          <a:lstStyle>
            <a:lvl1pPr>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839788" y="4489399"/>
            <a:ext cx="10514012" cy="1501826"/>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r>
              <a:rPr lang="en-US" smtClean="0"/>
              <a:t>2/26/16</a:t>
            </a:r>
            <a:endParaRPr lang="en-US" dirty="0"/>
          </a:p>
        </p:txBody>
      </p:sp>
      <p:sp>
        <p:nvSpPr>
          <p:cNvPr id="6" name="Footer Placeholder 5"/>
          <p:cNvSpPr>
            <a:spLocks noGrp="1"/>
          </p:cNvSpPr>
          <p:nvPr>
            <p:ph type="ftr" sz="quarter" idx="11"/>
          </p:nvPr>
        </p:nvSpPr>
        <p:spPr/>
        <p:txBody>
          <a:bodyPr/>
          <a:lstStyle/>
          <a:p>
            <a:r>
              <a:rPr lang="en-US" smtClean="0"/>
              <a:t>Data Visualization for Scientific Careers</a:t>
            </a:r>
            <a:endParaRPr lang="en-US" dirty="0"/>
          </a:p>
        </p:txBody>
      </p:sp>
      <p:sp>
        <p:nvSpPr>
          <p:cNvPr id="7" name="Slide Number Placeholder 6"/>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1862985222"/>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365125"/>
            <a:ext cx="9302752" cy="2992904"/>
          </a:xfrm>
        </p:spPr>
        <p:txBody>
          <a:bodyPr anchor="ctr"/>
          <a:lstStyle>
            <a:lvl1pPr>
              <a:defRPr sz="44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4" name="Text Placeholder 3"/>
          <p:cNvSpPr>
            <a:spLocks noGrp="1"/>
          </p:cNvSpPr>
          <p:nvPr>
            <p:ph type="body" sz="half" idx="2"/>
          </p:nvPr>
        </p:nvSpPr>
        <p:spPr>
          <a:xfrm>
            <a:off x="838200" y="4501729"/>
            <a:ext cx="10512424" cy="1489496"/>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r>
              <a:rPr lang="en-US" smtClean="0"/>
              <a:t>2/26/16</a:t>
            </a:r>
            <a:endParaRPr lang="en-US" dirty="0"/>
          </a:p>
        </p:txBody>
      </p:sp>
      <p:sp>
        <p:nvSpPr>
          <p:cNvPr id="6" name="Footer Placeholder 5"/>
          <p:cNvSpPr>
            <a:spLocks noGrp="1"/>
          </p:cNvSpPr>
          <p:nvPr>
            <p:ph type="ftr" sz="quarter" idx="11"/>
          </p:nvPr>
        </p:nvSpPr>
        <p:spPr/>
        <p:txBody>
          <a:bodyPr/>
          <a:lstStyle/>
          <a:p>
            <a:r>
              <a:rPr lang="en-US" smtClean="0"/>
              <a:t>Data Visualization for Scientific Careers</a:t>
            </a:r>
            <a:endParaRPr lang="en-US" dirty="0"/>
          </a:p>
        </p:txBody>
      </p:sp>
      <p:sp>
        <p:nvSpPr>
          <p:cNvPr id="7" name="Slide Number Placeholder 6"/>
          <p:cNvSpPr>
            <a:spLocks noGrp="1"/>
          </p:cNvSpPr>
          <p:nvPr>
            <p:ph type="sldNum" sz="quarter" idx="12"/>
          </p:nvPr>
        </p:nvSpPr>
        <p:spPr/>
        <p:txBody>
          <a:bodyPr/>
          <a:lstStyle/>
          <a:p>
            <a:fld id="{8B74F74A-7BF3-1C41-9DD5-AD56B693B424}" type="slidenum">
              <a:rPr lang="en-US" smtClean="0"/>
              <a:t>‹#›</a:t>
            </a:fld>
            <a:endParaRPr lang="en-US" dirty="0"/>
          </a:p>
        </p:txBody>
      </p:sp>
      <p:sp>
        <p:nvSpPr>
          <p:cNvPr id="9" name="TextBox 8"/>
          <p:cNvSpPr txBox="1"/>
          <p:nvPr/>
        </p:nvSpPr>
        <p:spPr>
          <a:xfrm>
            <a:off x="1111044"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881052894"/>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39788" y="2326967"/>
            <a:ext cx="10515600" cy="2511835"/>
          </a:xfrm>
        </p:spPr>
        <p:txBody>
          <a:bodyPr anchor="b">
            <a:normAutofit/>
          </a:bodyPr>
          <a:lstStyle>
            <a:lvl1pPr>
              <a:defRPr sz="5400"/>
            </a:lvl1pPr>
          </a:lstStyle>
          <a:p>
            <a:r>
              <a:rPr lang="en-US" smtClean="0"/>
              <a:t>Click to edit Master title style</a:t>
            </a:r>
            <a:endParaRPr lang="en-US" dirty="0"/>
          </a:p>
        </p:txBody>
      </p:sp>
      <p:sp>
        <p:nvSpPr>
          <p:cNvPr id="4" name="Text Placeholder 3"/>
          <p:cNvSpPr>
            <a:spLocks noGrp="1"/>
          </p:cNvSpPr>
          <p:nvPr>
            <p:ph type="body" sz="half" idx="2"/>
          </p:nvPr>
        </p:nvSpPr>
        <p:spPr>
          <a:xfrm>
            <a:off x="839788" y="4850581"/>
            <a:ext cx="10514012" cy="1140644"/>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r>
              <a:rPr lang="en-US" smtClean="0"/>
              <a:t>2/26/16</a:t>
            </a:r>
            <a:endParaRPr lang="en-US" dirty="0"/>
          </a:p>
        </p:txBody>
      </p:sp>
      <p:sp>
        <p:nvSpPr>
          <p:cNvPr id="6" name="Footer Placeholder 5"/>
          <p:cNvSpPr>
            <a:spLocks noGrp="1"/>
          </p:cNvSpPr>
          <p:nvPr>
            <p:ph type="ftr" sz="quarter" idx="11"/>
          </p:nvPr>
        </p:nvSpPr>
        <p:spPr/>
        <p:txBody>
          <a:bodyPr/>
          <a:lstStyle/>
          <a:p>
            <a:r>
              <a:rPr lang="en-US" smtClean="0"/>
              <a:t>Data Visualization for Scientific Careers</a:t>
            </a:r>
            <a:endParaRPr lang="en-US" dirty="0"/>
          </a:p>
        </p:txBody>
      </p:sp>
      <p:sp>
        <p:nvSpPr>
          <p:cNvPr id="7" name="Slide Number Placeholder 6"/>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956243393"/>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838200" y="365125"/>
            <a:ext cx="10515600" cy="1325563"/>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1337282" y="1885950"/>
            <a:ext cx="2946866" cy="576262"/>
          </a:xfrm>
        </p:spPr>
        <p:txBody>
          <a:bodyPr anchor="b">
            <a:noAutofit/>
          </a:bodyPr>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8" name="Text Placeholder 3"/>
          <p:cNvSpPr>
            <a:spLocks noGrp="1"/>
          </p:cNvSpPr>
          <p:nvPr>
            <p:ph type="body" sz="half" idx="15"/>
          </p:nvPr>
        </p:nvSpPr>
        <p:spPr>
          <a:xfrm>
            <a:off x="1356798" y="257175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9" name="Text Placeholder 4"/>
          <p:cNvSpPr>
            <a:spLocks noGrp="1"/>
          </p:cNvSpPr>
          <p:nvPr>
            <p:ph type="body" sz="quarter" idx="3"/>
          </p:nvPr>
        </p:nvSpPr>
        <p:spPr>
          <a:xfrm>
            <a:off x="4587994" y="1885950"/>
            <a:ext cx="2936241" cy="576262"/>
          </a:xfrm>
        </p:spPr>
        <p:txBody>
          <a:bodyPr vert="horz" lIns="91440" tIns="45720" rIns="91440" bIns="45720" rtlCol="0" anchor="b">
            <a:no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smtClean="0"/>
              <a:t>Click to edit Master text styles</a:t>
            </a:r>
          </a:p>
        </p:txBody>
      </p:sp>
      <p:sp>
        <p:nvSpPr>
          <p:cNvPr id="10" name="Text Placeholder 3"/>
          <p:cNvSpPr>
            <a:spLocks noGrp="1"/>
          </p:cNvSpPr>
          <p:nvPr>
            <p:ph type="body" sz="half" idx="16"/>
          </p:nvPr>
        </p:nvSpPr>
        <p:spPr>
          <a:xfrm>
            <a:off x="4577441" y="257175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1" name="Text Placeholder 4"/>
          <p:cNvSpPr>
            <a:spLocks noGrp="1"/>
          </p:cNvSpPr>
          <p:nvPr>
            <p:ph type="body" sz="quarter" idx="13"/>
          </p:nvPr>
        </p:nvSpPr>
        <p:spPr>
          <a:xfrm>
            <a:off x="7829035" y="1885950"/>
            <a:ext cx="2932113" cy="576262"/>
          </a:xfrm>
        </p:spPr>
        <p:txBody>
          <a:bodyPr vert="horz" lIns="91440" tIns="45720" rIns="91440" bIns="45720" rtlCol="0" anchor="b">
            <a:noAutofit/>
          </a:bodyPr>
          <a:lstStyle>
            <a:lvl1pPr>
              <a:buNone/>
              <a:defRPr lang="en-US" sz="2400" b="0" dirty="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smtClean="0"/>
              <a:t>Click to edit Master text styles</a:t>
            </a:r>
          </a:p>
        </p:txBody>
      </p:sp>
      <p:sp>
        <p:nvSpPr>
          <p:cNvPr id="12" name="Text Placeholder 3"/>
          <p:cNvSpPr>
            <a:spLocks noGrp="1"/>
          </p:cNvSpPr>
          <p:nvPr>
            <p:ph type="body" sz="half" idx="17"/>
          </p:nvPr>
        </p:nvSpPr>
        <p:spPr>
          <a:xfrm>
            <a:off x="7829035" y="257175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r>
              <a:rPr lang="en-US" smtClean="0"/>
              <a:t>2/26/16</a:t>
            </a:r>
            <a:endParaRPr lang="en-US" dirty="0"/>
          </a:p>
        </p:txBody>
      </p:sp>
      <p:sp>
        <p:nvSpPr>
          <p:cNvPr id="4" name="Footer Placeholder 3"/>
          <p:cNvSpPr>
            <a:spLocks noGrp="1"/>
          </p:cNvSpPr>
          <p:nvPr>
            <p:ph type="ftr" sz="quarter" idx="11"/>
          </p:nvPr>
        </p:nvSpPr>
        <p:spPr/>
        <p:txBody>
          <a:bodyPr/>
          <a:lstStyle/>
          <a:p>
            <a:r>
              <a:rPr lang="en-US" smtClean="0"/>
              <a:t>Data Visualization for Scientific Careers</a:t>
            </a:r>
            <a:endParaRPr lang="en-US" dirty="0"/>
          </a:p>
        </p:txBody>
      </p:sp>
      <p:sp>
        <p:nvSpPr>
          <p:cNvPr id="5" name="Slide Number Placeholder 4"/>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1962575650"/>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838200" y="365125"/>
            <a:ext cx="10515600" cy="1325563"/>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1332085" y="4297503"/>
            <a:ext cx="2940050"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Picture Placeholder 2"/>
          <p:cNvSpPr>
            <a:spLocks noGrp="1" noChangeAspect="1"/>
          </p:cNvSpPr>
          <p:nvPr>
            <p:ph type="pic" idx="15"/>
          </p:nvPr>
        </p:nvSpPr>
        <p:spPr>
          <a:xfrm>
            <a:off x="1332085" y="2256354"/>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smtClean="0"/>
              <a:t>Drag picture to placeholder or click icon to add</a:t>
            </a:r>
            <a:endParaRPr lang="en-US" dirty="0"/>
          </a:p>
        </p:txBody>
      </p:sp>
      <p:sp>
        <p:nvSpPr>
          <p:cNvPr id="21" name="Text Placeholder 3"/>
          <p:cNvSpPr>
            <a:spLocks noGrp="1"/>
          </p:cNvSpPr>
          <p:nvPr>
            <p:ph type="body" sz="half" idx="18"/>
          </p:nvPr>
        </p:nvSpPr>
        <p:spPr>
          <a:xfrm>
            <a:off x="1332085" y="4873765"/>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2" name="Text Placeholder 4"/>
          <p:cNvSpPr>
            <a:spLocks noGrp="1"/>
          </p:cNvSpPr>
          <p:nvPr>
            <p:ph type="body" sz="quarter" idx="3"/>
          </p:nvPr>
        </p:nvSpPr>
        <p:spPr>
          <a:xfrm>
            <a:off x="4568997" y="4297503"/>
            <a:ext cx="2930525"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3" name="Picture Placeholder 2"/>
          <p:cNvSpPr>
            <a:spLocks noGrp="1" noChangeAspect="1"/>
          </p:cNvSpPr>
          <p:nvPr>
            <p:ph type="pic" idx="21"/>
          </p:nvPr>
        </p:nvSpPr>
        <p:spPr>
          <a:xfrm>
            <a:off x="4568996" y="2256354"/>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smtClean="0"/>
              <a:t>Drag picture to placeholder or click icon to add</a:t>
            </a:r>
            <a:endParaRPr lang="en-US" dirty="0"/>
          </a:p>
        </p:txBody>
      </p:sp>
      <p:sp>
        <p:nvSpPr>
          <p:cNvPr id="24" name="Text Placeholder 3"/>
          <p:cNvSpPr>
            <a:spLocks noGrp="1"/>
          </p:cNvSpPr>
          <p:nvPr>
            <p:ph type="body" sz="half" idx="19"/>
          </p:nvPr>
        </p:nvSpPr>
        <p:spPr>
          <a:xfrm>
            <a:off x="4567644" y="4873764"/>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5" name="Text Placeholder 4"/>
          <p:cNvSpPr>
            <a:spLocks noGrp="1"/>
          </p:cNvSpPr>
          <p:nvPr>
            <p:ph type="body" sz="quarter" idx="13"/>
          </p:nvPr>
        </p:nvSpPr>
        <p:spPr>
          <a:xfrm>
            <a:off x="7804322" y="4297503"/>
            <a:ext cx="2932113"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6" name="Picture Placeholder 2"/>
          <p:cNvSpPr>
            <a:spLocks noGrp="1" noChangeAspect="1"/>
          </p:cNvSpPr>
          <p:nvPr>
            <p:ph type="pic" idx="22"/>
          </p:nvPr>
        </p:nvSpPr>
        <p:spPr>
          <a:xfrm>
            <a:off x="7804321" y="2256354"/>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smtClean="0"/>
              <a:t>Drag picture to placeholder or click icon to add</a:t>
            </a:r>
            <a:endParaRPr lang="en-US" dirty="0"/>
          </a:p>
        </p:txBody>
      </p:sp>
      <p:sp>
        <p:nvSpPr>
          <p:cNvPr id="27" name="Text Placeholder 3"/>
          <p:cNvSpPr>
            <a:spLocks noGrp="1"/>
          </p:cNvSpPr>
          <p:nvPr>
            <p:ph type="body" sz="half" idx="20"/>
          </p:nvPr>
        </p:nvSpPr>
        <p:spPr>
          <a:xfrm>
            <a:off x="7804197" y="4873762"/>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r>
              <a:rPr lang="en-US" smtClean="0"/>
              <a:t>2/26/16</a:t>
            </a:r>
            <a:endParaRPr lang="en-US" dirty="0"/>
          </a:p>
        </p:txBody>
      </p:sp>
      <p:sp>
        <p:nvSpPr>
          <p:cNvPr id="4" name="Footer Placeholder 3"/>
          <p:cNvSpPr>
            <a:spLocks noGrp="1"/>
          </p:cNvSpPr>
          <p:nvPr>
            <p:ph type="ftr" sz="quarter" idx="11"/>
          </p:nvPr>
        </p:nvSpPr>
        <p:spPr/>
        <p:txBody>
          <a:bodyPr/>
          <a:lstStyle/>
          <a:p>
            <a:r>
              <a:rPr lang="en-US" smtClean="0"/>
              <a:t>Data Visualization for Scientific Careers</a:t>
            </a:r>
            <a:endParaRPr lang="en-US" dirty="0"/>
          </a:p>
        </p:txBody>
      </p:sp>
      <p:sp>
        <p:nvSpPr>
          <p:cNvPr id="5" name="Slide Number Placeholder 4"/>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1807615277"/>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r>
              <a:rPr lang="en-US" smtClean="0"/>
              <a:t>2/26/16</a:t>
            </a:r>
            <a:endParaRPr lang="en-US" dirty="0"/>
          </a:p>
        </p:txBody>
      </p:sp>
      <p:sp>
        <p:nvSpPr>
          <p:cNvPr id="5" name="Footer Placeholder 4"/>
          <p:cNvSpPr>
            <a:spLocks noGrp="1"/>
          </p:cNvSpPr>
          <p:nvPr>
            <p:ph type="ftr" sz="quarter" idx="11"/>
          </p:nvPr>
        </p:nvSpPr>
        <p:spPr/>
        <p:txBody>
          <a:bodyPr/>
          <a:lstStyle/>
          <a:p>
            <a:r>
              <a:rPr lang="en-US" smtClean="0"/>
              <a:t>Data Visualization for Scientific Careers</a:t>
            </a:r>
            <a:endParaRPr lang="en-US" dirty="0"/>
          </a:p>
        </p:txBody>
      </p:sp>
      <p:sp>
        <p:nvSpPr>
          <p:cNvPr id="6" name="Slide Number Placeholder 5"/>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138806430"/>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r>
              <a:rPr lang="en-US" smtClean="0"/>
              <a:t>2/26/16</a:t>
            </a:r>
            <a:endParaRPr lang="en-US" dirty="0"/>
          </a:p>
        </p:txBody>
      </p:sp>
      <p:sp>
        <p:nvSpPr>
          <p:cNvPr id="5" name="Footer Placeholder 4"/>
          <p:cNvSpPr>
            <a:spLocks noGrp="1"/>
          </p:cNvSpPr>
          <p:nvPr>
            <p:ph type="ftr" sz="quarter" idx="11"/>
          </p:nvPr>
        </p:nvSpPr>
        <p:spPr/>
        <p:txBody>
          <a:bodyPr/>
          <a:lstStyle/>
          <a:p>
            <a:r>
              <a:rPr lang="en-US" smtClean="0"/>
              <a:t>Data Visualization for Scientific Careers</a:t>
            </a:r>
            <a:endParaRPr lang="en-US" dirty="0"/>
          </a:p>
        </p:txBody>
      </p:sp>
      <p:sp>
        <p:nvSpPr>
          <p:cNvPr id="6" name="Slide Number Placeholder 5"/>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752428368"/>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Main Contents, Karl">
    <p:spTree>
      <p:nvGrpSpPr>
        <p:cNvPr id="1" name=""/>
        <p:cNvGrpSpPr/>
        <p:nvPr/>
      </p:nvGrpSpPr>
      <p:grpSpPr>
        <a:xfrm>
          <a:off x="0" y="0"/>
          <a:ext cx="0" cy="0"/>
          <a:chOff x="0" y="0"/>
          <a:chExt cx="0" cy="0"/>
        </a:xfrm>
      </p:grpSpPr>
      <p:sp>
        <p:nvSpPr>
          <p:cNvPr id="8"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r>
              <a:rPr lang="en-US" smtClean="0"/>
              <a:t>2/26/16</a:t>
            </a:r>
            <a:endParaRPr lang="en-US" dirty="0"/>
          </a:p>
        </p:txBody>
      </p:sp>
      <p:sp>
        <p:nvSpPr>
          <p:cNvPr id="5" name="Footer Placeholder 4"/>
          <p:cNvSpPr>
            <a:spLocks noGrp="1"/>
          </p:cNvSpPr>
          <p:nvPr>
            <p:ph type="ftr" sz="quarter" idx="11"/>
          </p:nvPr>
        </p:nvSpPr>
        <p:spPr/>
        <p:txBody>
          <a:bodyPr/>
          <a:lstStyle/>
          <a:p>
            <a:r>
              <a:rPr lang="en-US" smtClean="0"/>
              <a:t>Data Visualization for Scientific Careers</a:t>
            </a:r>
            <a:endParaRPr lang="en-US" dirty="0"/>
          </a:p>
        </p:txBody>
      </p:sp>
      <p:sp>
        <p:nvSpPr>
          <p:cNvPr id="6" name="Slide Number Placeholder 5"/>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919428452"/>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Title 1"/>
          <p:cNvSpPr>
            <a:spLocks noGrp="1"/>
          </p:cNvSpPr>
          <p:nvPr>
            <p:ph type="ctrTitle"/>
          </p:nvPr>
        </p:nvSpPr>
        <p:spPr>
          <a:xfrm>
            <a:off x="854532" y="4464028"/>
            <a:ext cx="9144000" cy="1641490"/>
          </a:xfrm>
        </p:spPr>
        <p:txBody>
          <a:bodyPr wrap="none" anchor="t">
            <a:normAutofit/>
          </a:bodyPr>
          <a:lstStyle>
            <a:lvl1pPr algn="l">
              <a:defRPr sz="9600" b="0" spc="-300">
                <a:gradFill flip="none" rotWithShape="1">
                  <a:gsLst>
                    <a:gs pos="32000">
                      <a:schemeClr val="tx1">
                        <a:lumMod val="89000"/>
                      </a:schemeClr>
                    </a:gs>
                    <a:gs pos="0">
                      <a:schemeClr val="bg1">
                        <a:lumMod val="47000"/>
                        <a:lumOff val="53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smtClean="0"/>
              <a:t>Click to edit Master title style</a:t>
            </a:r>
            <a:endParaRPr lang="en-US" dirty="0"/>
          </a:p>
        </p:txBody>
      </p:sp>
      <p:sp>
        <p:nvSpPr>
          <p:cNvPr id="8" name="Subtitle 2"/>
          <p:cNvSpPr>
            <a:spLocks noGrp="1"/>
          </p:cNvSpPr>
          <p:nvPr>
            <p:ph type="subTitle" idx="1"/>
          </p:nvPr>
        </p:nvSpPr>
        <p:spPr>
          <a:xfrm>
            <a:off x="854532" y="3693674"/>
            <a:ext cx="9144000" cy="754025"/>
          </a:xfrm>
        </p:spPr>
        <p:txBody>
          <a:bodyPr anchor="b">
            <a:normAutofit/>
          </a:bodyPr>
          <a:lstStyle>
            <a:lvl1pPr marL="0" indent="0" algn="l">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r>
              <a:rPr lang="en-US" smtClean="0"/>
              <a:t>2/26/16</a:t>
            </a:r>
            <a:endParaRPr lang="en-US" dirty="0"/>
          </a:p>
        </p:txBody>
      </p:sp>
      <p:sp>
        <p:nvSpPr>
          <p:cNvPr id="5" name="Footer Placeholder 4"/>
          <p:cNvSpPr>
            <a:spLocks noGrp="1"/>
          </p:cNvSpPr>
          <p:nvPr>
            <p:ph type="ftr" sz="quarter" idx="11"/>
          </p:nvPr>
        </p:nvSpPr>
        <p:spPr/>
        <p:txBody>
          <a:bodyPr/>
          <a:lstStyle/>
          <a:p>
            <a:r>
              <a:rPr lang="en-US" smtClean="0"/>
              <a:t>Data Visualization for Scientific Careers</a:t>
            </a:r>
            <a:endParaRPr lang="en-US" dirty="0"/>
          </a:p>
        </p:txBody>
      </p:sp>
      <p:sp>
        <p:nvSpPr>
          <p:cNvPr id="6" name="Slide Number Placeholder 5"/>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1689152599"/>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20000" y="1825625"/>
            <a:ext cx="5025216"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319840" y="1825625"/>
            <a:ext cx="503396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r>
              <a:rPr lang="en-US" smtClean="0"/>
              <a:t>2/26/16</a:t>
            </a:r>
            <a:endParaRPr lang="en-US" dirty="0"/>
          </a:p>
        </p:txBody>
      </p:sp>
      <p:sp>
        <p:nvSpPr>
          <p:cNvPr id="6" name="Footer Placeholder 5"/>
          <p:cNvSpPr>
            <a:spLocks noGrp="1"/>
          </p:cNvSpPr>
          <p:nvPr>
            <p:ph type="ftr" sz="quarter" idx="11"/>
          </p:nvPr>
        </p:nvSpPr>
        <p:spPr/>
        <p:txBody>
          <a:bodyPr/>
          <a:lstStyle/>
          <a:p>
            <a:r>
              <a:rPr lang="en-US" smtClean="0"/>
              <a:t>Data Visualization for Scientific Careers</a:t>
            </a:r>
            <a:endParaRPr lang="en-US" dirty="0"/>
          </a:p>
        </p:txBody>
      </p:sp>
      <p:sp>
        <p:nvSpPr>
          <p:cNvPr id="7" name="Slide Number Placeholder 6"/>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2001401700"/>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120000" y="1681163"/>
            <a:ext cx="5025216" cy="823912"/>
          </a:xfrm>
        </p:spPr>
        <p:txBody>
          <a:bodyPr anchor="b"/>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20000" y="2505075"/>
            <a:ext cx="5025216"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319840" y="1681163"/>
            <a:ext cx="5035548" cy="823912"/>
          </a:xfrm>
        </p:spPr>
        <p:txBody>
          <a:bodyPr vert="horz" lIns="91440" tIns="45720" rIns="91440" bIns="45720" rtlCol="0" anchor="b">
            <a:norm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smtClean="0"/>
              <a:t>Click to edit Master text styles</a:t>
            </a:r>
          </a:p>
        </p:txBody>
      </p:sp>
      <p:sp>
        <p:nvSpPr>
          <p:cNvPr id="6" name="Content Placeholder 5"/>
          <p:cNvSpPr>
            <a:spLocks noGrp="1"/>
          </p:cNvSpPr>
          <p:nvPr>
            <p:ph sz="quarter" idx="4"/>
          </p:nvPr>
        </p:nvSpPr>
        <p:spPr>
          <a:xfrm>
            <a:off x="6319840" y="2505075"/>
            <a:ext cx="503554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r>
              <a:rPr lang="en-US" smtClean="0"/>
              <a:t>2/26/16</a:t>
            </a:r>
            <a:endParaRPr lang="en-US" dirty="0"/>
          </a:p>
        </p:txBody>
      </p:sp>
      <p:sp>
        <p:nvSpPr>
          <p:cNvPr id="8" name="Footer Placeholder 7"/>
          <p:cNvSpPr>
            <a:spLocks noGrp="1"/>
          </p:cNvSpPr>
          <p:nvPr>
            <p:ph type="ftr" sz="quarter" idx="11"/>
          </p:nvPr>
        </p:nvSpPr>
        <p:spPr/>
        <p:txBody>
          <a:bodyPr/>
          <a:lstStyle/>
          <a:p>
            <a:r>
              <a:rPr lang="en-US" smtClean="0"/>
              <a:t>Data Visualization for Scientific Careers</a:t>
            </a:r>
            <a:endParaRPr lang="en-US" dirty="0"/>
          </a:p>
        </p:txBody>
      </p:sp>
      <p:sp>
        <p:nvSpPr>
          <p:cNvPr id="9" name="Slide Number Placeholder 8"/>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1522008939"/>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r>
              <a:rPr lang="en-US" smtClean="0"/>
              <a:t>2/26/16</a:t>
            </a:r>
            <a:endParaRPr lang="en-US" dirty="0"/>
          </a:p>
        </p:txBody>
      </p:sp>
      <p:sp>
        <p:nvSpPr>
          <p:cNvPr id="4" name="Footer Placeholder 3"/>
          <p:cNvSpPr>
            <a:spLocks noGrp="1"/>
          </p:cNvSpPr>
          <p:nvPr>
            <p:ph type="ftr" sz="quarter" idx="11"/>
          </p:nvPr>
        </p:nvSpPr>
        <p:spPr/>
        <p:txBody>
          <a:bodyPr/>
          <a:lstStyle/>
          <a:p>
            <a:r>
              <a:rPr lang="en-US" smtClean="0"/>
              <a:t>Data Visualization for Scientific Careers</a:t>
            </a:r>
            <a:endParaRPr lang="en-US" dirty="0"/>
          </a:p>
        </p:txBody>
      </p:sp>
      <p:sp>
        <p:nvSpPr>
          <p:cNvPr id="5" name="Slide Number Placeholder 4"/>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1726518356"/>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smtClean="0"/>
              <a:t>2/26/16</a:t>
            </a:r>
            <a:endParaRPr lang="en-US" dirty="0"/>
          </a:p>
        </p:txBody>
      </p:sp>
      <p:sp>
        <p:nvSpPr>
          <p:cNvPr id="3" name="Footer Placeholder 2"/>
          <p:cNvSpPr>
            <a:spLocks noGrp="1"/>
          </p:cNvSpPr>
          <p:nvPr>
            <p:ph type="ftr" sz="quarter" idx="11"/>
          </p:nvPr>
        </p:nvSpPr>
        <p:spPr/>
        <p:txBody>
          <a:bodyPr/>
          <a:lstStyle/>
          <a:p>
            <a:r>
              <a:rPr lang="en-US" smtClean="0"/>
              <a:t>Data Visualization for Scientific Careers</a:t>
            </a:r>
            <a:endParaRPr lang="en-US" dirty="0"/>
          </a:p>
        </p:txBody>
      </p:sp>
      <p:sp>
        <p:nvSpPr>
          <p:cNvPr id="4" name="Slide Number Placeholder 3"/>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794971028"/>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r>
              <a:rPr lang="en-US" smtClean="0"/>
              <a:t>2/26/16</a:t>
            </a:r>
            <a:endParaRPr lang="en-US" dirty="0"/>
          </a:p>
        </p:txBody>
      </p:sp>
      <p:sp>
        <p:nvSpPr>
          <p:cNvPr id="6" name="Footer Placeholder 5"/>
          <p:cNvSpPr>
            <a:spLocks noGrp="1"/>
          </p:cNvSpPr>
          <p:nvPr>
            <p:ph type="ftr" sz="quarter" idx="11"/>
          </p:nvPr>
        </p:nvSpPr>
        <p:spPr/>
        <p:txBody>
          <a:bodyPr/>
          <a:lstStyle/>
          <a:p>
            <a:r>
              <a:rPr lang="en-US" smtClean="0"/>
              <a:t>Data Visualization for Scientific Careers</a:t>
            </a:r>
            <a:endParaRPr lang="en-US" dirty="0"/>
          </a:p>
        </p:txBody>
      </p:sp>
      <p:sp>
        <p:nvSpPr>
          <p:cNvPr id="7" name="Slide Number Placeholder 6"/>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1582299609"/>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Drag picture to placeholder or click icon to add</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r>
              <a:rPr lang="en-US" smtClean="0"/>
              <a:t>2/26/16</a:t>
            </a:r>
            <a:endParaRPr lang="en-US" dirty="0"/>
          </a:p>
        </p:txBody>
      </p:sp>
      <p:sp>
        <p:nvSpPr>
          <p:cNvPr id="6" name="Footer Placeholder 5"/>
          <p:cNvSpPr>
            <a:spLocks noGrp="1"/>
          </p:cNvSpPr>
          <p:nvPr>
            <p:ph type="ftr" sz="quarter" idx="11"/>
          </p:nvPr>
        </p:nvSpPr>
        <p:spPr/>
        <p:txBody>
          <a:bodyPr/>
          <a:lstStyle/>
          <a:p>
            <a:r>
              <a:rPr lang="en-US" smtClean="0"/>
              <a:t>Data Visualization for Scientific Careers</a:t>
            </a:r>
            <a:endParaRPr lang="en-US" dirty="0"/>
          </a:p>
        </p:txBody>
      </p:sp>
      <p:sp>
        <p:nvSpPr>
          <p:cNvPr id="7" name="Slide Number Placeholder 6"/>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1419527662"/>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image" Target="../media/image2.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theme" Target="../theme/theme1.xml"/><Relationship Id="rId19"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120000" y="1825625"/>
            <a:ext cx="102338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r>
              <a:rPr lang="en-US" smtClean="0"/>
              <a:t>2/26/16</a:t>
            </a:r>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r>
              <a:rPr lang="en-US" smtClean="0"/>
              <a:t>Data Visualization for Scientific Careers</a:t>
            </a:r>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8B74F74A-7BF3-1C41-9DD5-AD56B693B424}" type="slidenum">
              <a:rPr lang="en-US" smtClean="0"/>
              <a:t>‹#›</a:t>
            </a:fld>
            <a:endParaRPr lang="en-US" dirty="0"/>
          </a:p>
        </p:txBody>
      </p:sp>
      <p:pic>
        <p:nvPicPr>
          <p:cNvPr id="7" name="Picture 6"/>
          <p:cNvPicPr>
            <a:picLocks noChangeAspect="1"/>
          </p:cNvPicPr>
          <p:nvPr userDrawn="1"/>
        </p:nvPicPr>
        <p:blipFill>
          <a:blip r:embed="rId20" cstate="screen">
            <a:extLst>
              <a:ext uri="{28A0092B-C50C-407E-A947-70E740481C1C}">
                <a14:useLocalDpi xmlns:a14="http://schemas.microsoft.com/office/drawing/2010/main"/>
              </a:ext>
            </a:extLst>
          </a:blip>
          <a:stretch>
            <a:fillRect/>
          </a:stretch>
        </p:blipFill>
        <p:spPr>
          <a:xfrm>
            <a:off x="10730344" y="0"/>
            <a:ext cx="1477819" cy="886691"/>
          </a:xfrm>
          <a:prstGeom prst="rect">
            <a:avLst/>
          </a:prstGeom>
        </p:spPr>
      </p:pic>
    </p:spTree>
    <p:extLst>
      <p:ext uri="{BB962C8B-B14F-4D97-AF65-F5344CB8AC3E}">
        <p14:creationId xmlns:p14="http://schemas.microsoft.com/office/powerpoint/2010/main" val="1174030289"/>
      </p:ext>
    </p:extLst>
  </p:cSld>
  <p:clrMap bg1="dk1" tx1="lt1" bg2="dk2" tx2="lt2" accent1="accent1" accent2="accent2" accent3="accent3" accent4="accent4" accent5="accent5" accent6="accent6" hlink="hlink" folHlink="folHlink"/>
  <p:sldLayoutIdLst>
    <p:sldLayoutId id="2147483937" r:id="rId1"/>
    <p:sldLayoutId id="2147483938" r:id="rId2"/>
    <p:sldLayoutId id="2147483939" r:id="rId3"/>
    <p:sldLayoutId id="2147483940" r:id="rId4"/>
    <p:sldLayoutId id="2147483941" r:id="rId5"/>
    <p:sldLayoutId id="2147483942" r:id="rId6"/>
    <p:sldLayoutId id="2147483943" r:id="rId7"/>
    <p:sldLayoutId id="2147483944" r:id="rId8"/>
    <p:sldLayoutId id="2147483945" r:id="rId9"/>
    <p:sldLayoutId id="2147483946" r:id="rId10"/>
    <p:sldLayoutId id="2147483947" r:id="rId11"/>
    <p:sldLayoutId id="2147483948" r:id="rId12"/>
    <p:sldLayoutId id="2147483949" r:id="rId13"/>
    <p:sldLayoutId id="2147483950" r:id="rId14"/>
    <p:sldLayoutId id="2147483951" r:id="rId15"/>
    <p:sldLayoutId id="2147483952" r:id="rId16"/>
    <p:sldLayoutId id="2147483953" r:id="rId17"/>
  </p:sldLayoutIdLst>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hf hdr="0" ftr="0" dt="0"/>
  <p:txStyles>
    <p:title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6.tiff"/></Relationships>
</file>

<file path=ppt/slides/_rels/slide11.xml.rels><?xml version="1.0" encoding="UTF-8" standalone="yes"?>
<Relationships xmlns="http://schemas.openxmlformats.org/package/2006/relationships"><Relationship Id="rId3" Type="http://schemas.openxmlformats.org/officeDocument/2006/relationships/image" Target="../media/image17.tiff"/><Relationship Id="rId4" Type="http://schemas.openxmlformats.org/officeDocument/2006/relationships/image" Target="../media/image18.tiff"/><Relationship Id="rId5" Type="http://schemas.openxmlformats.org/officeDocument/2006/relationships/image" Target="../media/image19.tiff"/><Relationship Id="rId6" Type="http://schemas.openxmlformats.org/officeDocument/2006/relationships/image" Target="../media/image20.tiff"/><Relationship Id="rId7" Type="http://schemas.openxmlformats.org/officeDocument/2006/relationships/image" Target="../media/image21.tiff"/><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24.png"/><Relationship Id="rId6" Type="http://schemas.openxmlformats.org/officeDocument/2006/relationships/image" Target="../media/image25.pn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8.emf"/><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0.png"/><Relationship Id="rId5" Type="http://schemas.openxmlformats.org/officeDocument/2006/relationships/image" Target="../media/image31.png"/><Relationship Id="rId6" Type="http://schemas.openxmlformats.org/officeDocument/2006/relationships/image" Target="../media/image32.pn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image" Target="../media/image35.pn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7.png"/><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39.png"/><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image" Target="../media/image41.png"/><Relationship Id="rId5" Type="http://schemas.openxmlformats.org/officeDocument/2006/relationships/image" Target="../media/image39.png"/><Relationship Id="rId6" Type="http://schemas.openxmlformats.org/officeDocument/2006/relationships/image" Target="../media/image37.png"/><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png"/><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4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4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44.png"/></Relationships>
</file>

<file path=ppt/slides/_rels/slide24.xml.rels><?xml version="1.0" encoding="UTF-8" standalone="yes"?>
<Relationships xmlns="http://schemas.openxmlformats.org/package/2006/relationships"><Relationship Id="rId3" Type="http://schemas.openxmlformats.org/officeDocument/2006/relationships/image" Target="../media/image45.png"/><Relationship Id="rId4" Type="http://schemas.openxmlformats.org/officeDocument/2006/relationships/image" Target="../media/image46.png"/><Relationship Id="rId5" Type="http://schemas.openxmlformats.org/officeDocument/2006/relationships/image" Target="../media/image47.png"/><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3" Type="http://schemas.openxmlformats.org/officeDocument/2006/relationships/image" Target="../media/image48.png"/><Relationship Id="rId4" Type="http://schemas.openxmlformats.org/officeDocument/2006/relationships/image" Target="../media/image49.png"/><Relationship Id="rId5" Type="http://schemas.openxmlformats.org/officeDocument/2006/relationships/image" Target="../media/image50.png"/><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51.png"/></Relationships>
</file>

<file path=ppt/slides/_rels/slide27.xml.rels><?xml version="1.0" encoding="UTF-8" standalone="yes"?>
<Relationships xmlns="http://schemas.openxmlformats.org/package/2006/relationships"><Relationship Id="rId3" Type="http://schemas.openxmlformats.org/officeDocument/2006/relationships/image" Target="../media/image52.png"/><Relationship Id="rId4" Type="http://schemas.openxmlformats.org/officeDocument/2006/relationships/image" Target="../media/image53.png"/><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hyperlink" Target="http://www.scholarplot.com/"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54.tiff"/><Relationship Id="rId4" Type="http://schemas.openxmlformats.org/officeDocument/2006/relationships/image" Target="../media/image55.tiff"/><Relationship Id="rId5" Type="http://schemas.openxmlformats.org/officeDocument/2006/relationships/image" Target="../media/image56.tiff"/><Relationship Id="rId6" Type="http://schemas.openxmlformats.org/officeDocument/2006/relationships/image" Target="../media/image57.png"/><Relationship Id="rId7" Type="http://schemas.openxmlformats.org/officeDocument/2006/relationships/image" Target="../media/image58.png"/><Relationship Id="rId8" Type="http://schemas.openxmlformats.org/officeDocument/2006/relationships/image" Target="../media/image7.png"/><Relationship Id="rId9" Type="http://schemas.openxmlformats.org/officeDocument/2006/relationships/image" Target="../media/image59.tiff"/><Relationship Id="rId10" Type="http://schemas.openxmlformats.org/officeDocument/2006/relationships/image" Target="../media/image60.tiff"/><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61.emf"/></Relationships>
</file>

<file path=ppt/slides/_rels/slide31.xml.rels><?xml version="1.0" encoding="UTF-8" standalone="yes"?>
<Relationships xmlns="http://schemas.openxmlformats.org/package/2006/relationships"><Relationship Id="rId3" Type="http://schemas.openxmlformats.org/officeDocument/2006/relationships/image" Target="../media/image62.png"/><Relationship Id="rId4" Type="http://schemas.openxmlformats.org/officeDocument/2006/relationships/image" Target="../media/image63.png"/><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6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9" Type="http://schemas.openxmlformats.org/officeDocument/2006/relationships/image" Target="../media/image71.png"/><Relationship Id="rId20" Type="http://schemas.openxmlformats.org/officeDocument/2006/relationships/image" Target="../media/image81.png"/><Relationship Id="rId10" Type="http://schemas.openxmlformats.org/officeDocument/2006/relationships/image" Target="../media/image72.png"/><Relationship Id="rId11" Type="http://schemas.openxmlformats.org/officeDocument/2006/relationships/image" Target="../media/image73.png"/><Relationship Id="rId12" Type="http://schemas.openxmlformats.org/officeDocument/2006/relationships/image" Target="../media/image74.png"/><Relationship Id="rId13" Type="http://schemas.openxmlformats.org/officeDocument/2006/relationships/image" Target="../media/image75.png"/><Relationship Id="rId14" Type="http://schemas.openxmlformats.org/officeDocument/2006/relationships/image" Target="../media/image76.png"/><Relationship Id="rId15" Type="http://schemas.openxmlformats.org/officeDocument/2006/relationships/image" Target="../media/image77.png"/><Relationship Id="rId16" Type="http://schemas.openxmlformats.org/officeDocument/2006/relationships/image" Target="../media/image78.png"/><Relationship Id="rId17" Type="http://schemas.openxmlformats.org/officeDocument/2006/relationships/image" Target="../media/image79.png"/><Relationship Id="rId18" Type="http://schemas.openxmlformats.org/officeDocument/2006/relationships/image" Target="../media/image15.tiff"/><Relationship Id="rId19" Type="http://schemas.openxmlformats.org/officeDocument/2006/relationships/image" Target="../media/image80.tiff"/><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65.png"/><Relationship Id="rId4" Type="http://schemas.openxmlformats.org/officeDocument/2006/relationships/image" Target="../media/image66.png"/><Relationship Id="rId5" Type="http://schemas.openxmlformats.org/officeDocument/2006/relationships/image" Target="../media/image67.png"/><Relationship Id="rId6" Type="http://schemas.openxmlformats.org/officeDocument/2006/relationships/image" Target="../media/image68.png"/><Relationship Id="rId7" Type="http://schemas.openxmlformats.org/officeDocument/2006/relationships/image" Target="../media/image69.png"/><Relationship Id="rId8" Type="http://schemas.openxmlformats.org/officeDocument/2006/relationships/image" Target="../media/image7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png"/><Relationship Id="rId5" Type="http://schemas.openxmlformats.org/officeDocument/2006/relationships/image" Target="../media/image82.png"/><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83.png"/></Relationships>
</file>

<file path=ppt/slides/_rels/slide38.xml.rels><?xml version="1.0" encoding="UTF-8" standalone="yes"?>
<Relationships xmlns="http://schemas.openxmlformats.org/package/2006/relationships"><Relationship Id="rId11" Type="http://schemas.openxmlformats.org/officeDocument/2006/relationships/image" Target="../media/image87.tiff"/><Relationship Id="rId12" Type="http://schemas.openxmlformats.org/officeDocument/2006/relationships/image" Target="../media/image88.tiff"/><Relationship Id="rId13" Type="http://schemas.openxmlformats.org/officeDocument/2006/relationships/image" Target="../media/image89.tiff"/><Relationship Id="rId14" Type="http://schemas.openxmlformats.org/officeDocument/2006/relationships/image" Target="../media/image90.tiff"/><Relationship Id="rId15" Type="http://schemas.openxmlformats.org/officeDocument/2006/relationships/image" Target="../media/image91.png"/><Relationship Id="rId16" Type="http://schemas.openxmlformats.org/officeDocument/2006/relationships/image" Target="../media/image92.png"/><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8" Type="http://schemas.openxmlformats.org/officeDocument/2006/relationships/image" Target="../media/image84.tiff"/><Relationship Id="rId9" Type="http://schemas.openxmlformats.org/officeDocument/2006/relationships/image" Target="../media/image85.tiff"/><Relationship Id="rId10" Type="http://schemas.openxmlformats.org/officeDocument/2006/relationships/image" Target="../media/image86.tiff"/></Relationships>
</file>

<file path=ppt/slides/_rels/slide39.xml.rels><?xml version="1.0" encoding="UTF-8" standalone="yes"?>
<Relationships xmlns="http://schemas.openxmlformats.org/package/2006/relationships"><Relationship Id="rId11" Type="http://schemas.openxmlformats.org/officeDocument/2006/relationships/image" Target="../media/image101.tiff"/><Relationship Id="rId12" Type="http://schemas.openxmlformats.org/officeDocument/2006/relationships/image" Target="../media/image102.tiff"/><Relationship Id="rId13" Type="http://schemas.openxmlformats.org/officeDocument/2006/relationships/image" Target="../media/image103.tiff"/><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93.tiff"/><Relationship Id="rId4" Type="http://schemas.openxmlformats.org/officeDocument/2006/relationships/image" Target="../media/image94.tiff"/><Relationship Id="rId5" Type="http://schemas.openxmlformats.org/officeDocument/2006/relationships/image" Target="../media/image95.tiff"/><Relationship Id="rId6" Type="http://schemas.openxmlformats.org/officeDocument/2006/relationships/image" Target="../media/image96.tiff"/><Relationship Id="rId7" Type="http://schemas.openxmlformats.org/officeDocument/2006/relationships/image" Target="../media/image97.tiff"/><Relationship Id="rId8" Type="http://schemas.openxmlformats.org/officeDocument/2006/relationships/image" Target="../media/image98.tiff"/><Relationship Id="rId9" Type="http://schemas.openxmlformats.org/officeDocument/2006/relationships/image" Target="../media/image99.tiff"/><Relationship Id="rId10" Type="http://schemas.openxmlformats.org/officeDocument/2006/relationships/image" Target="../media/image100.tif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5.xml.rels><?xml version="1.0" encoding="UTF-8" standalone="yes"?>
<Relationships xmlns="http://schemas.openxmlformats.org/package/2006/relationships"><Relationship Id="rId3" Type="http://schemas.openxmlformats.org/officeDocument/2006/relationships/image" Target="../media/image3.tiff"/><Relationship Id="rId4" Type="http://schemas.openxmlformats.org/officeDocument/2006/relationships/image" Target="../media/image4.tiff"/><Relationship Id="rId5" Type="http://schemas.openxmlformats.org/officeDocument/2006/relationships/image" Target="../media/image5.tiff"/><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6.tif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9.tiff"/><Relationship Id="rId6" Type="http://schemas.openxmlformats.org/officeDocument/2006/relationships/image" Target="../media/image10.tiff"/><Relationship Id="rId7" Type="http://schemas.openxmlformats.org/officeDocument/2006/relationships/image" Target="../media/image11.png"/><Relationship Id="rId8" Type="http://schemas.openxmlformats.org/officeDocument/2006/relationships/image" Target="../media/image12.tiff"/><Relationship Id="rId9" Type="http://schemas.openxmlformats.org/officeDocument/2006/relationships/image" Target="../media/image13.tiff"/><Relationship Id="rId10" Type="http://schemas.openxmlformats.org/officeDocument/2006/relationships/image" Target="../media/image14.png"/><Relationship Id="rId11" Type="http://schemas.openxmlformats.org/officeDocument/2006/relationships/image" Target="../media/image15.tiff"/><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51353" y="980902"/>
            <a:ext cx="10702447" cy="5124616"/>
          </a:xfrm>
        </p:spPr>
        <p:txBody>
          <a:bodyPr>
            <a:normAutofit/>
          </a:bodyPr>
          <a:lstStyle/>
          <a:p>
            <a:pPr algn="l"/>
            <a:r>
              <a:rPr lang="en-US" sz="6000" spc="-150" dirty="0" smtClean="0">
                <a:ea typeface="Adobe Heiti Std R" charset="-122"/>
                <a:cs typeface="Adobe Heiti Std R" charset="-122"/>
              </a:rPr>
              <a:t>Scholar Plot</a:t>
            </a:r>
            <a:r>
              <a:rPr lang="en-US" sz="5400" spc="-150" dirty="0" smtClean="0">
                <a:ea typeface="Adobe Heiti Std R" charset="-122"/>
                <a:cs typeface="Adobe Heiti Std R" charset="-122"/>
              </a:rPr>
              <a:t> –</a:t>
            </a:r>
            <a:br>
              <a:rPr lang="en-US" sz="5400" spc="-150" dirty="0" smtClean="0">
                <a:ea typeface="Adobe Heiti Std R" charset="-122"/>
                <a:cs typeface="Adobe Heiti Std R" charset="-122"/>
              </a:rPr>
            </a:br>
            <a:r>
              <a:rPr lang="en-US" sz="5400" spc="-150" dirty="0" smtClean="0">
                <a:ea typeface="Adobe Heiti Std R" charset="-122"/>
                <a:cs typeface="Adobe Heiti Std R" charset="-122"/>
              </a:rPr>
              <a:t>Data Visualization</a:t>
            </a:r>
            <a:r>
              <a:rPr lang="en-US" sz="5400" spc="-150" dirty="0">
                <a:ea typeface="Adobe Heiti Std R" charset="-122"/>
                <a:cs typeface="Adobe Heiti Std R" charset="-122"/>
              </a:rPr>
              <a:t> </a:t>
            </a:r>
            <a:r>
              <a:rPr lang="en-US" sz="5400" spc="-150" dirty="0" smtClean="0">
                <a:ea typeface="Adobe Heiti Std R" charset="-122"/>
                <a:cs typeface="Adobe Heiti Std R" charset="-122"/>
              </a:rPr>
              <a:t>for Scientific Careers</a:t>
            </a:r>
            <a:endParaRPr lang="en-US" sz="5400" spc="-150" dirty="0">
              <a:ea typeface="Adobe Heiti Std R" charset="-122"/>
              <a:cs typeface="Adobe Heiti Std R" charset="-122"/>
            </a:endParaRPr>
          </a:p>
        </p:txBody>
      </p:sp>
      <p:sp>
        <p:nvSpPr>
          <p:cNvPr id="3" name="Subtitle 2"/>
          <p:cNvSpPr>
            <a:spLocks noGrp="1"/>
          </p:cNvSpPr>
          <p:nvPr>
            <p:ph type="subTitle" idx="1"/>
          </p:nvPr>
        </p:nvSpPr>
        <p:spPr>
          <a:xfrm>
            <a:off x="2587929" y="3805085"/>
            <a:ext cx="6829294" cy="2300434"/>
          </a:xfrm>
        </p:spPr>
        <p:txBody>
          <a:bodyPr>
            <a:noAutofit/>
          </a:bodyPr>
          <a:lstStyle/>
          <a:p>
            <a:pPr algn="ctr"/>
            <a:r>
              <a:rPr lang="en-US" dirty="0" smtClean="0"/>
              <a:t>Kyeongan (Karl) Kwon</a:t>
            </a:r>
          </a:p>
          <a:p>
            <a:pPr algn="ctr"/>
            <a:r>
              <a:rPr lang="en-US" dirty="0"/>
              <a:t>PhD </a:t>
            </a:r>
            <a:r>
              <a:rPr lang="en-US" dirty="0" smtClean="0"/>
              <a:t>Proposal</a:t>
            </a:r>
            <a:endParaRPr lang="en-US" sz="2400" dirty="0" smtClean="0"/>
          </a:p>
          <a:p>
            <a:pPr algn="ctr"/>
            <a:endParaRPr lang="en-US" sz="1200" dirty="0" smtClean="0"/>
          </a:p>
          <a:p>
            <a:pPr algn="ctr"/>
            <a:r>
              <a:rPr lang="en-US" sz="2800" dirty="0" smtClean="0"/>
              <a:t>Advisor: Prof. Ioannis Pavlidis</a:t>
            </a:r>
          </a:p>
        </p:txBody>
      </p:sp>
    </p:spTree>
    <p:extLst>
      <p:ext uri="{BB962C8B-B14F-4D97-AF65-F5344CB8AC3E}">
        <p14:creationId xmlns:p14="http://schemas.microsoft.com/office/powerpoint/2010/main" val="16658065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t>
            </a:r>
            <a:r>
              <a:rPr lang="en-US" dirty="0"/>
              <a:t>I</a:t>
            </a:r>
            <a:r>
              <a:rPr lang="en-US" dirty="0" smtClean="0"/>
              <a:t>s Missing?</a:t>
            </a:r>
            <a:endParaRPr lang="en-US" dirty="0"/>
          </a:p>
        </p:txBody>
      </p:sp>
      <p:sp>
        <p:nvSpPr>
          <p:cNvPr id="6" name="Content Placeholder 5"/>
          <p:cNvSpPr>
            <a:spLocks noGrp="1"/>
          </p:cNvSpPr>
          <p:nvPr>
            <p:ph idx="1"/>
          </p:nvPr>
        </p:nvSpPr>
        <p:spPr>
          <a:xfrm>
            <a:off x="1120000" y="1825625"/>
            <a:ext cx="10233800" cy="4351338"/>
          </a:xfrm>
        </p:spPr>
        <p:txBody>
          <a:bodyPr>
            <a:normAutofit fontScale="85000" lnSpcReduction="20000"/>
          </a:bodyPr>
          <a:lstStyle/>
          <a:p>
            <a:pPr>
              <a:lnSpc>
                <a:spcPct val="150000"/>
              </a:lnSpc>
            </a:pPr>
            <a:r>
              <a:rPr lang="en-US" sz="3600" dirty="0" smtClean="0"/>
              <a:t>Unambiguous scheme for academic performance</a:t>
            </a:r>
            <a:endParaRPr lang="en-US" sz="3600" dirty="0"/>
          </a:p>
          <a:p>
            <a:pPr>
              <a:lnSpc>
                <a:spcPct val="150000"/>
              </a:lnSpc>
            </a:pPr>
            <a:r>
              <a:rPr lang="en-US" sz="3600" dirty="0" smtClean="0"/>
              <a:t>Summary interface to facilitate executive decisions</a:t>
            </a:r>
          </a:p>
          <a:p>
            <a:pPr>
              <a:lnSpc>
                <a:spcPct val="150000"/>
              </a:lnSpc>
            </a:pPr>
            <a:endParaRPr lang="en-US" sz="3600" dirty="0"/>
          </a:p>
          <a:p>
            <a:pPr>
              <a:lnSpc>
                <a:spcPct val="150000"/>
              </a:lnSpc>
            </a:pPr>
            <a:r>
              <a:rPr lang="en-US" sz="3600" dirty="0" smtClean="0"/>
              <a:t>Scholar Plot fills the gap</a:t>
            </a:r>
          </a:p>
          <a:p>
            <a:pPr lvl="1">
              <a:lnSpc>
                <a:spcPct val="150000"/>
              </a:lnSpc>
            </a:pPr>
            <a:r>
              <a:rPr lang="en-US" sz="3200" dirty="0" smtClean="0"/>
              <a:t>Well-thought scheme for academic performance</a:t>
            </a:r>
          </a:p>
          <a:p>
            <a:pPr lvl="1">
              <a:lnSpc>
                <a:spcPct val="150000"/>
              </a:lnSpc>
            </a:pPr>
            <a:r>
              <a:rPr lang="en-US" sz="3200" dirty="0"/>
              <a:t>Visual summary</a:t>
            </a:r>
          </a:p>
          <a:p>
            <a:pPr lvl="1">
              <a:lnSpc>
                <a:spcPct val="150000"/>
              </a:lnSpc>
            </a:pPr>
            <a:endParaRPr lang="en-US" dirty="0" smtClean="0"/>
          </a:p>
        </p:txBody>
      </p:sp>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41080" y="4121139"/>
            <a:ext cx="624840" cy="624840"/>
          </a:xfrm>
          <a:prstGeom prst="rect">
            <a:avLst/>
          </a:prstGeom>
        </p:spPr>
      </p:pic>
      <p:sp>
        <p:nvSpPr>
          <p:cNvPr id="7" name="Slide Number Placeholder 6"/>
          <p:cNvSpPr>
            <a:spLocks noGrp="1"/>
          </p:cNvSpPr>
          <p:nvPr>
            <p:ph type="sldNum" sz="quarter" idx="12"/>
          </p:nvPr>
        </p:nvSpPr>
        <p:spPr/>
        <p:txBody>
          <a:bodyPr/>
          <a:lstStyle/>
          <a:p>
            <a:fld id="{8B74F74A-7BF3-1C41-9DD5-AD56B693B424}" type="slidenum">
              <a:rPr lang="en-US" smtClean="0"/>
              <a:t>10</a:t>
            </a:fld>
            <a:endParaRPr lang="en-US" dirty="0"/>
          </a:p>
        </p:txBody>
      </p:sp>
    </p:spTree>
    <p:extLst>
      <p:ext uri="{BB962C8B-B14F-4D97-AF65-F5344CB8AC3E}">
        <p14:creationId xmlns:p14="http://schemas.microsoft.com/office/powerpoint/2010/main" val="2436499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1"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blinds(horizontal)">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1"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blinds(horizontal)">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6">
                                            <p:txEl>
                                              <p:pRg st="3" end="3"/>
                                            </p:txEl>
                                          </p:spTgt>
                                        </p:tgtEl>
                                        <p:attrNameLst>
                                          <p:attrName>style.visibility</p:attrName>
                                        </p:attrNameLst>
                                      </p:cBhvr>
                                      <p:to>
                                        <p:strVal val="visible"/>
                                      </p:to>
                                    </p:set>
                                    <p:animEffect transition="in" filter="blinds(horizontal)">
                                      <p:cBhvr>
                                        <p:cTn id="17" dur="500"/>
                                        <p:tgtEl>
                                          <p:spTgt spid="6">
                                            <p:txEl>
                                              <p:pRg st="3" end="3"/>
                                            </p:txEl>
                                          </p:spTgt>
                                        </p:tgtEl>
                                      </p:cBhvr>
                                    </p:animEffect>
                                  </p:childTnLst>
                                </p:cTn>
                              </p:par>
                              <p:par>
                                <p:cTn id="18" presetID="3" presetClass="entr" presetSubtype="10" fill="hold" grpId="0" nodeType="withEffect">
                                  <p:stCondLst>
                                    <p:cond delay="0"/>
                                  </p:stCondLst>
                                  <p:childTnLst>
                                    <p:set>
                                      <p:cBhvr>
                                        <p:cTn id="19" dur="1" fill="hold">
                                          <p:stCondLst>
                                            <p:cond delay="0"/>
                                          </p:stCondLst>
                                        </p:cTn>
                                        <p:tgtEl>
                                          <p:spTgt spid="6">
                                            <p:txEl>
                                              <p:pRg st="4" end="4"/>
                                            </p:txEl>
                                          </p:spTgt>
                                        </p:tgtEl>
                                        <p:attrNameLst>
                                          <p:attrName>style.visibility</p:attrName>
                                        </p:attrNameLst>
                                      </p:cBhvr>
                                      <p:to>
                                        <p:strVal val="visible"/>
                                      </p:to>
                                    </p:set>
                                    <p:animEffect transition="in" filter="blinds(horizontal)">
                                      <p:cBhvr>
                                        <p:cTn id="20" dur="500"/>
                                        <p:tgtEl>
                                          <p:spTgt spid="6">
                                            <p:txEl>
                                              <p:pRg st="4" end="4"/>
                                            </p:txEl>
                                          </p:spTgt>
                                        </p:tgtEl>
                                      </p:cBhvr>
                                    </p:animEffect>
                                  </p:childTnLst>
                                </p:cTn>
                              </p:par>
                              <p:par>
                                <p:cTn id="21" presetID="3" presetClass="entr" presetSubtype="10" fill="hold" grpId="0" nodeType="withEffect">
                                  <p:stCondLst>
                                    <p:cond delay="0"/>
                                  </p:stCondLst>
                                  <p:childTnLst>
                                    <p:set>
                                      <p:cBhvr>
                                        <p:cTn id="22" dur="1" fill="hold">
                                          <p:stCondLst>
                                            <p:cond delay="0"/>
                                          </p:stCondLst>
                                        </p:cTn>
                                        <p:tgtEl>
                                          <p:spTgt spid="6">
                                            <p:txEl>
                                              <p:pRg st="5" end="5"/>
                                            </p:txEl>
                                          </p:spTgt>
                                        </p:tgtEl>
                                        <p:attrNameLst>
                                          <p:attrName>style.visibility</p:attrName>
                                        </p:attrNameLst>
                                      </p:cBhvr>
                                      <p:to>
                                        <p:strVal val="visible"/>
                                      </p:to>
                                    </p:set>
                                    <p:animEffect transition="in" filter="blinds(horizontal)">
                                      <p:cBhvr>
                                        <p:cTn id="23" dur="500"/>
                                        <p:tgtEl>
                                          <p:spTgt spid="6">
                                            <p:txEl>
                                              <p:pRg st="5" end="5"/>
                                            </p:txEl>
                                          </p:spTgt>
                                        </p:tgtEl>
                                      </p:cBhvr>
                                    </p:animEffect>
                                  </p:childTnLst>
                                </p:cTn>
                              </p:par>
                              <p:par>
                                <p:cTn id="24" presetID="3" presetClass="entr" presetSubtype="10" fill="hold" nodeType="with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blinds(horizontal)">
                                      <p:cBhvr>
                                        <p:cTn id="2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6" grpId="1"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7543701" y="3885390"/>
            <a:ext cx="4416033" cy="2934464"/>
            <a:chOff x="7543701" y="3885390"/>
            <a:chExt cx="4416033" cy="2934464"/>
          </a:xfrm>
        </p:grpSpPr>
        <p:grpSp>
          <p:nvGrpSpPr>
            <p:cNvPr id="69" name="Group 68"/>
            <p:cNvGrpSpPr/>
            <p:nvPr/>
          </p:nvGrpSpPr>
          <p:grpSpPr>
            <a:xfrm>
              <a:off x="7543701" y="3885390"/>
              <a:ext cx="4416033" cy="2934464"/>
              <a:chOff x="7588259" y="3800725"/>
              <a:chExt cx="4416033" cy="2934464"/>
            </a:xfrm>
            <a:solidFill>
              <a:schemeClr val="tx1"/>
            </a:solidFill>
          </p:grpSpPr>
          <p:pic>
            <p:nvPicPr>
              <p:cNvPr id="41" name="Picture 40"/>
              <p:cNvPicPr>
                <a:picLocks noChangeAspect="1"/>
              </p:cNvPicPr>
              <p:nvPr/>
            </p:nvPicPr>
            <p:blipFill>
              <a:blip r:embed="rId3"/>
              <a:stretch>
                <a:fillRect/>
              </a:stretch>
            </p:blipFill>
            <p:spPr>
              <a:xfrm>
                <a:off x="7588259" y="3800725"/>
                <a:ext cx="4416033" cy="2934464"/>
              </a:xfrm>
              <a:prstGeom prst="rect">
                <a:avLst/>
              </a:prstGeom>
              <a:grpFill/>
              <a:ln>
                <a:solidFill>
                  <a:schemeClr val="tx1"/>
                </a:solidFill>
              </a:ln>
            </p:spPr>
          </p:pic>
          <p:sp>
            <p:nvSpPr>
              <p:cNvPr id="68" name="Freeform 67"/>
              <p:cNvSpPr/>
              <p:nvPr/>
            </p:nvSpPr>
            <p:spPr>
              <a:xfrm>
                <a:off x="8661650" y="3807226"/>
                <a:ext cx="2543906" cy="1363288"/>
              </a:xfrm>
              <a:custGeom>
                <a:avLst/>
                <a:gdLst>
                  <a:gd name="connsiteX0" fmla="*/ 232968 w 2543906"/>
                  <a:gd name="connsiteY0" fmla="*/ 689957 h 1363288"/>
                  <a:gd name="connsiteX1" fmla="*/ 232968 w 2543906"/>
                  <a:gd name="connsiteY1" fmla="*/ 689957 h 1363288"/>
                  <a:gd name="connsiteX2" fmla="*/ 211 w 2543906"/>
                  <a:gd name="connsiteY2" fmla="*/ 1155469 h 1363288"/>
                  <a:gd name="connsiteX3" fmla="*/ 199717 w 2543906"/>
                  <a:gd name="connsiteY3" fmla="*/ 1363288 h 1363288"/>
                  <a:gd name="connsiteX4" fmla="*/ 1014364 w 2543906"/>
                  <a:gd name="connsiteY4" fmla="*/ 1338349 h 1363288"/>
                  <a:gd name="connsiteX5" fmla="*/ 1006051 w 2543906"/>
                  <a:gd name="connsiteY5" fmla="*/ 1047404 h 1363288"/>
                  <a:gd name="connsiteX6" fmla="*/ 1130742 w 2543906"/>
                  <a:gd name="connsiteY6" fmla="*/ 931026 h 1363288"/>
                  <a:gd name="connsiteX7" fmla="*/ 1205557 w 2543906"/>
                  <a:gd name="connsiteY7" fmla="*/ 1155469 h 1363288"/>
                  <a:gd name="connsiteX8" fmla="*/ 2543906 w 2543906"/>
                  <a:gd name="connsiteY8" fmla="*/ 1055717 h 1363288"/>
                  <a:gd name="connsiteX9" fmla="*/ 1745884 w 2543906"/>
                  <a:gd name="connsiteY9" fmla="*/ 0 h 1363288"/>
                  <a:gd name="connsiteX10" fmla="*/ 365971 w 2543906"/>
                  <a:gd name="connsiteY10" fmla="*/ 365760 h 1363288"/>
                  <a:gd name="connsiteX11" fmla="*/ 232968 w 2543906"/>
                  <a:gd name="connsiteY11" fmla="*/ 689957 h 1363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43906" h="1363288">
                    <a:moveTo>
                      <a:pt x="232968" y="689957"/>
                    </a:moveTo>
                    <a:lnTo>
                      <a:pt x="232968" y="689957"/>
                    </a:lnTo>
                    <a:cubicBezTo>
                      <a:pt x="-15892" y="1089908"/>
                      <a:pt x="211" y="917171"/>
                      <a:pt x="211" y="1155469"/>
                    </a:cubicBezTo>
                    <a:lnTo>
                      <a:pt x="199717" y="1363288"/>
                    </a:lnTo>
                    <a:lnTo>
                      <a:pt x="1014364" y="1338349"/>
                    </a:lnTo>
                    <a:lnTo>
                      <a:pt x="1006051" y="1047404"/>
                    </a:lnTo>
                    <a:lnTo>
                      <a:pt x="1130742" y="931026"/>
                    </a:lnTo>
                    <a:lnTo>
                      <a:pt x="1205557" y="1155469"/>
                    </a:lnTo>
                    <a:lnTo>
                      <a:pt x="2543906" y="1055717"/>
                    </a:lnTo>
                    <a:lnTo>
                      <a:pt x="1745884" y="0"/>
                    </a:lnTo>
                    <a:lnTo>
                      <a:pt x="365971" y="365760"/>
                    </a:lnTo>
                    <a:lnTo>
                      <a:pt x="232968" y="689957"/>
                    </a:lnTo>
                    <a:close/>
                  </a:path>
                </a:pathLst>
              </a:cu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Oval 3"/>
            <p:cNvSpPr/>
            <p:nvPr/>
          </p:nvSpPr>
          <p:spPr>
            <a:xfrm>
              <a:off x="8967035" y="4029169"/>
              <a:ext cx="921784" cy="921784"/>
            </a:xfrm>
            <a:prstGeom prst="ellipse">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
          <p:nvSpPr>
            <p:cNvPr id="27" name="Oval 26"/>
            <p:cNvSpPr/>
            <p:nvPr/>
          </p:nvSpPr>
          <p:spPr>
            <a:xfrm>
              <a:off x="9777723" y="4743099"/>
              <a:ext cx="343638" cy="343638"/>
            </a:xfrm>
            <a:prstGeom prst="ellipse">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
          <p:nvSpPr>
            <p:cNvPr id="28" name="Oval 27"/>
            <p:cNvSpPr/>
            <p:nvPr/>
          </p:nvSpPr>
          <p:spPr>
            <a:xfrm>
              <a:off x="9343173" y="4977219"/>
              <a:ext cx="277960" cy="277960"/>
            </a:xfrm>
            <a:prstGeom prst="ellipse">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grpSp>
      <p:sp>
        <p:nvSpPr>
          <p:cNvPr id="2" name="Title 1"/>
          <p:cNvSpPr>
            <a:spLocks noGrp="1"/>
          </p:cNvSpPr>
          <p:nvPr>
            <p:ph type="title"/>
          </p:nvPr>
        </p:nvSpPr>
        <p:spPr/>
        <p:txBody>
          <a:bodyPr/>
          <a:lstStyle/>
          <a:p>
            <a:r>
              <a:rPr lang="en-US" dirty="0" smtClean="0"/>
              <a:t>Design Philosophy</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Merit criteria for evaluation of academic performance</a:t>
            </a:r>
          </a:p>
          <a:p>
            <a:pPr marL="914400" lvl="1" indent="-457200">
              <a:buFont typeface="+mj-lt"/>
              <a:buAutoNum type="arabicPeriod"/>
            </a:pPr>
            <a:r>
              <a:rPr lang="en-US" dirty="0" smtClean="0"/>
              <a:t>Impact </a:t>
            </a:r>
          </a:p>
          <a:p>
            <a:pPr lvl="2"/>
            <a:r>
              <a:rPr lang="en-US" dirty="0" smtClean="0"/>
              <a:t>post-production merit</a:t>
            </a:r>
          </a:p>
          <a:p>
            <a:pPr marL="914400" lvl="1" indent="-457200">
              <a:buFont typeface="+mj-lt"/>
              <a:buAutoNum type="arabicPeriod"/>
            </a:pPr>
            <a:r>
              <a:rPr lang="en-US" dirty="0" smtClean="0"/>
              <a:t>Prestige</a:t>
            </a:r>
          </a:p>
          <a:p>
            <a:pPr lvl="2"/>
            <a:r>
              <a:rPr lang="en-US" dirty="0" smtClean="0"/>
              <a:t>pre-production merit</a:t>
            </a:r>
          </a:p>
          <a:p>
            <a:pPr marL="914400" lvl="1" indent="-457200">
              <a:buFont typeface="+mj-lt"/>
              <a:buAutoNum type="arabicPeriod"/>
            </a:pPr>
            <a:r>
              <a:rPr lang="en-US" dirty="0" smtClean="0"/>
              <a:t>Funding</a:t>
            </a:r>
          </a:p>
          <a:p>
            <a:pPr lvl="2"/>
            <a:r>
              <a:rPr lang="en-US" dirty="0" smtClean="0"/>
              <a:t>enabler of production</a:t>
            </a:r>
          </a:p>
          <a:p>
            <a:endParaRPr lang="en-US" dirty="0" smtClean="0"/>
          </a:p>
          <a:p>
            <a:r>
              <a:rPr lang="en-US" dirty="0" smtClean="0"/>
              <a:t>Visualization</a:t>
            </a:r>
          </a:p>
          <a:p>
            <a:pPr marL="914400" lvl="1" indent="-457200">
              <a:buFont typeface="+mj-lt"/>
              <a:buAutoNum type="arabicPeriod"/>
            </a:pPr>
            <a:r>
              <a:rPr lang="en-US" dirty="0" smtClean="0"/>
              <a:t>Impact linked to vertical axis - visibility</a:t>
            </a:r>
          </a:p>
          <a:p>
            <a:pPr marL="914400" lvl="1" indent="-457200">
              <a:buFont typeface="+mj-lt"/>
              <a:buAutoNum type="arabicPeriod"/>
            </a:pPr>
            <a:r>
              <a:rPr lang="en-US" dirty="0" smtClean="0"/>
              <a:t>Prestige linked to disk size - fancy factor</a:t>
            </a:r>
          </a:p>
          <a:p>
            <a:pPr marL="914400" lvl="1" indent="-457200">
              <a:buFont typeface="+mj-lt"/>
              <a:buAutoNum type="arabicPeriod"/>
            </a:pPr>
            <a:r>
              <a:rPr lang="en-US" dirty="0" smtClean="0"/>
              <a:t>Funding placed at the bottom - causality</a:t>
            </a:r>
          </a:p>
          <a:p>
            <a:endParaRPr lang="en-US" dirty="0"/>
          </a:p>
        </p:txBody>
      </p:sp>
      <p:pic>
        <p:nvPicPr>
          <p:cNvPr id="6" name="Picture 5"/>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4906274" y="2411244"/>
            <a:ext cx="1850601" cy="1371600"/>
          </a:xfrm>
          <a:prstGeom prst="rect">
            <a:avLst/>
          </a:prstGeom>
          <a:ln w="57150">
            <a:solidFill>
              <a:schemeClr val="tx1"/>
            </a:solidFill>
          </a:ln>
        </p:spPr>
      </p:pic>
      <p:pic>
        <p:nvPicPr>
          <p:cNvPr id="40" name="Picture 39"/>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880507" y="2419988"/>
            <a:ext cx="2031170" cy="1354113"/>
          </a:xfrm>
          <a:prstGeom prst="rect">
            <a:avLst/>
          </a:prstGeom>
          <a:ln w="57150">
            <a:solidFill>
              <a:schemeClr val="tx1"/>
            </a:solidFill>
          </a:ln>
        </p:spPr>
      </p:pic>
      <p:grpSp>
        <p:nvGrpSpPr>
          <p:cNvPr id="53" name="Group 52"/>
          <p:cNvGrpSpPr/>
          <p:nvPr/>
        </p:nvGrpSpPr>
        <p:grpSpPr>
          <a:xfrm>
            <a:off x="7748076" y="5043028"/>
            <a:ext cx="1964337" cy="690593"/>
            <a:chOff x="7649220" y="4935726"/>
            <a:chExt cx="1964337" cy="690593"/>
          </a:xfrm>
        </p:grpSpPr>
        <p:sp>
          <p:nvSpPr>
            <p:cNvPr id="44" name="Oval 43"/>
            <p:cNvSpPr/>
            <p:nvPr/>
          </p:nvSpPr>
          <p:spPr>
            <a:xfrm>
              <a:off x="7649220" y="4935726"/>
              <a:ext cx="690593" cy="6905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smtClean="0"/>
                <a:t>1</a:t>
              </a:r>
              <a:endParaRPr lang="en-US" sz="4000" dirty="0"/>
            </a:p>
          </p:txBody>
        </p:sp>
        <p:cxnSp>
          <p:nvCxnSpPr>
            <p:cNvPr id="48" name="Straight Arrow Connector 47"/>
            <p:cNvCxnSpPr>
              <a:stCxn id="44" idx="6"/>
            </p:cNvCxnSpPr>
            <p:nvPr/>
          </p:nvCxnSpPr>
          <p:spPr>
            <a:xfrm>
              <a:off x="8339813" y="5281023"/>
              <a:ext cx="1273744"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grpSp>
        <p:nvGrpSpPr>
          <p:cNvPr id="55" name="Group 54"/>
          <p:cNvGrpSpPr/>
          <p:nvPr/>
        </p:nvGrpSpPr>
        <p:grpSpPr>
          <a:xfrm>
            <a:off x="7748076" y="6078917"/>
            <a:ext cx="1845300" cy="690593"/>
            <a:chOff x="7748076" y="5994252"/>
            <a:chExt cx="1845300" cy="690593"/>
          </a:xfrm>
        </p:grpSpPr>
        <p:sp>
          <p:nvSpPr>
            <p:cNvPr id="46" name="Oval 45"/>
            <p:cNvSpPr/>
            <p:nvPr/>
          </p:nvSpPr>
          <p:spPr>
            <a:xfrm>
              <a:off x="7748076" y="5994252"/>
              <a:ext cx="690593" cy="6905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smtClean="0"/>
                <a:t>3</a:t>
              </a:r>
              <a:endParaRPr lang="en-US" sz="4000" dirty="0"/>
            </a:p>
          </p:txBody>
        </p:sp>
        <p:cxnSp>
          <p:nvCxnSpPr>
            <p:cNvPr id="52" name="Straight Arrow Connector 51"/>
            <p:cNvCxnSpPr>
              <a:stCxn id="46" idx="6"/>
            </p:cNvCxnSpPr>
            <p:nvPr/>
          </p:nvCxnSpPr>
          <p:spPr>
            <a:xfrm flipV="1">
              <a:off x="8438669" y="6339548"/>
              <a:ext cx="1154707" cy="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grpSp>
        <p:nvGrpSpPr>
          <p:cNvPr id="54" name="Group 53"/>
          <p:cNvGrpSpPr/>
          <p:nvPr/>
        </p:nvGrpSpPr>
        <p:grpSpPr>
          <a:xfrm>
            <a:off x="9967784" y="4125204"/>
            <a:ext cx="1845985" cy="690593"/>
            <a:chOff x="9965038" y="3719381"/>
            <a:chExt cx="1845985" cy="690593"/>
          </a:xfrm>
        </p:grpSpPr>
        <p:sp>
          <p:nvSpPr>
            <p:cNvPr id="45" name="Oval 44"/>
            <p:cNvSpPr/>
            <p:nvPr/>
          </p:nvSpPr>
          <p:spPr>
            <a:xfrm>
              <a:off x="11120430" y="3719381"/>
              <a:ext cx="690593" cy="6905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smtClean="0"/>
                <a:t>2</a:t>
              </a:r>
              <a:endParaRPr lang="en-US" sz="4000" dirty="0"/>
            </a:p>
          </p:txBody>
        </p:sp>
        <p:cxnSp>
          <p:nvCxnSpPr>
            <p:cNvPr id="50" name="Straight Arrow Connector 49"/>
            <p:cNvCxnSpPr>
              <a:stCxn id="45" idx="2"/>
            </p:cNvCxnSpPr>
            <p:nvPr/>
          </p:nvCxnSpPr>
          <p:spPr>
            <a:xfrm flipH="1">
              <a:off x="9965038" y="4064678"/>
              <a:ext cx="1155392" cy="493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grpSp>
        <p:nvGrpSpPr>
          <p:cNvPr id="77" name="Group 76"/>
          <p:cNvGrpSpPr/>
          <p:nvPr/>
        </p:nvGrpSpPr>
        <p:grpSpPr>
          <a:xfrm>
            <a:off x="6945076" y="2407967"/>
            <a:ext cx="2747231" cy="1373951"/>
            <a:chOff x="7197453" y="2376354"/>
            <a:chExt cx="2747231" cy="1373951"/>
          </a:xfrm>
          <a:solidFill>
            <a:schemeClr val="tx1"/>
          </a:solidFill>
        </p:grpSpPr>
        <p:pic>
          <p:nvPicPr>
            <p:cNvPr id="76" name="Picture 75"/>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8364633" y="2379529"/>
              <a:ext cx="1580051" cy="1370776"/>
            </a:xfrm>
            <a:prstGeom prst="rect">
              <a:avLst/>
            </a:prstGeom>
            <a:grpFill/>
            <a:ln w="57150">
              <a:solidFill>
                <a:schemeClr val="tx1"/>
              </a:solidFill>
            </a:ln>
          </p:spPr>
        </p:pic>
        <p:pic>
          <p:nvPicPr>
            <p:cNvPr id="75" name="Picture 74"/>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197453" y="2376354"/>
              <a:ext cx="1113905" cy="1371804"/>
            </a:xfrm>
            <a:prstGeom prst="rect">
              <a:avLst/>
            </a:prstGeom>
            <a:grpFill/>
            <a:ln w="57150">
              <a:solidFill>
                <a:schemeClr val="tx1"/>
              </a:solidFill>
            </a:ln>
          </p:spPr>
        </p:pic>
      </p:grpSp>
      <p:sp>
        <p:nvSpPr>
          <p:cNvPr id="7" name="Slide Number Placeholder 6"/>
          <p:cNvSpPr>
            <a:spLocks noGrp="1"/>
          </p:cNvSpPr>
          <p:nvPr>
            <p:ph type="sldNum" sz="quarter" idx="12"/>
          </p:nvPr>
        </p:nvSpPr>
        <p:spPr/>
        <p:txBody>
          <a:bodyPr/>
          <a:lstStyle/>
          <a:p>
            <a:fld id="{8B74F74A-7BF3-1C41-9DD5-AD56B693B424}" type="slidenum">
              <a:rPr lang="en-US" smtClean="0"/>
              <a:t>11</a:t>
            </a:fld>
            <a:endParaRPr lang="en-US" dirty="0"/>
          </a:p>
        </p:txBody>
      </p:sp>
    </p:spTree>
    <p:extLst>
      <p:ext uri="{BB962C8B-B14F-4D97-AF65-F5344CB8AC3E}">
        <p14:creationId xmlns:p14="http://schemas.microsoft.com/office/powerpoint/2010/main" val="1695669023"/>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blinds(horizontal)">
                                      <p:cBhvr>
                                        <p:cTn id="15" dur="500"/>
                                        <p:tgtEl>
                                          <p:spTgt spid="3">
                                            <p:txEl>
                                              <p:pRg st="2" end="2"/>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blinds(horizontal)">
                                      <p:cBhvr>
                                        <p:cTn id="18" dur="5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Effect transition="in" filter="blinds(horizontal)">
                                      <p:cBhvr>
                                        <p:cTn id="23" dur="500"/>
                                        <p:tgtEl>
                                          <p:spTgt spid="3">
                                            <p:txEl>
                                              <p:pRg st="3" end="3"/>
                                            </p:txEl>
                                          </p:spTgt>
                                        </p:tgtEl>
                                      </p:cBhvr>
                                    </p:animEffect>
                                  </p:childTnLst>
                                </p:cTn>
                              </p:par>
                              <p:par>
                                <p:cTn id="24" presetID="3" presetClass="entr" presetSubtype="10" fill="hold" nodeType="withEffect">
                                  <p:stCondLst>
                                    <p:cond delay="0"/>
                                  </p:stCondLst>
                                  <p:childTnLst>
                                    <p:set>
                                      <p:cBhvr>
                                        <p:cTn id="25" dur="1" fill="hold">
                                          <p:stCondLst>
                                            <p:cond delay="0"/>
                                          </p:stCondLst>
                                        </p:cTn>
                                        <p:tgtEl>
                                          <p:spTgt spid="3">
                                            <p:txEl>
                                              <p:pRg st="4" end="4"/>
                                            </p:txEl>
                                          </p:spTgt>
                                        </p:tgtEl>
                                        <p:attrNameLst>
                                          <p:attrName>style.visibility</p:attrName>
                                        </p:attrNameLst>
                                      </p:cBhvr>
                                      <p:to>
                                        <p:strVal val="visible"/>
                                      </p:to>
                                    </p:set>
                                    <p:animEffect transition="in" filter="blinds(horizontal)">
                                      <p:cBhvr>
                                        <p:cTn id="26" dur="500"/>
                                        <p:tgtEl>
                                          <p:spTgt spid="3">
                                            <p:txEl>
                                              <p:pRg st="4" end="4"/>
                                            </p:txEl>
                                          </p:spTgt>
                                        </p:tgtEl>
                                      </p:cBhvr>
                                    </p:animEffect>
                                  </p:childTnLst>
                                </p:cTn>
                              </p:par>
                              <p:par>
                                <p:cTn id="27" presetID="3" presetClass="entr" presetSubtype="10" fill="hold" nodeType="withEffect">
                                  <p:stCondLst>
                                    <p:cond delay="0"/>
                                  </p:stCondLst>
                                  <p:childTnLst>
                                    <p:set>
                                      <p:cBhvr>
                                        <p:cTn id="28" dur="1" fill="hold">
                                          <p:stCondLst>
                                            <p:cond delay="0"/>
                                          </p:stCondLst>
                                        </p:cTn>
                                        <p:tgtEl>
                                          <p:spTgt spid="77"/>
                                        </p:tgtEl>
                                        <p:attrNameLst>
                                          <p:attrName>style.visibility</p:attrName>
                                        </p:attrNameLst>
                                      </p:cBhvr>
                                      <p:to>
                                        <p:strVal val="visible"/>
                                      </p:to>
                                    </p:set>
                                    <p:animEffect transition="in" filter="blinds(horizontal)">
                                      <p:cBhvr>
                                        <p:cTn id="29" dur="500"/>
                                        <p:tgtEl>
                                          <p:spTgt spid="77"/>
                                        </p:tgtEl>
                                      </p:cBhvr>
                                    </p:animEffect>
                                  </p:childTnLst>
                                </p:cTn>
                              </p:par>
                            </p:childTnLst>
                          </p:cTn>
                        </p:par>
                      </p:childTnLst>
                    </p:cTn>
                  </p:par>
                  <p:par>
                    <p:cTn id="30" fill="hold">
                      <p:stCondLst>
                        <p:cond delay="indefinite"/>
                      </p:stCondLst>
                      <p:childTnLst>
                        <p:par>
                          <p:cTn id="31" fill="hold">
                            <p:stCondLst>
                              <p:cond delay="0"/>
                            </p:stCondLst>
                            <p:childTnLst>
                              <p:par>
                                <p:cTn id="32" presetID="3" presetClass="entr" presetSubtype="10" fill="hold" nodeType="clickEffect">
                                  <p:stCondLst>
                                    <p:cond delay="0"/>
                                  </p:stCondLst>
                                  <p:childTnLst>
                                    <p:set>
                                      <p:cBhvr>
                                        <p:cTn id="33" dur="1" fill="hold">
                                          <p:stCondLst>
                                            <p:cond delay="0"/>
                                          </p:stCondLst>
                                        </p:cTn>
                                        <p:tgtEl>
                                          <p:spTgt spid="3">
                                            <p:txEl>
                                              <p:pRg st="5" end="5"/>
                                            </p:txEl>
                                          </p:spTgt>
                                        </p:tgtEl>
                                        <p:attrNameLst>
                                          <p:attrName>style.visibility</p:attrName>
                                        </p:attrNameLst>
                                      </p:cBhvr>
                                      <p:to>
                                        <p:strVal val="visible"/>
                                      </p:to>
                                    </p:set>
                                    <p:animEffect transition="in" filter="blinds(horizontal)">
                                      <p:cBhvr>
                                        <p:cTn id="34" dur="500"/>
                                        <p:tgtEl>
                                          <p:spTgt spid="3">
                                            <p:txEl>
                                              <p:pRg st="5" end="5"/>
                                            </p:txEl>
                                          </p:spTgt>
                                        </p:tgtEl>
                                      </p:cBhvr>
                                    </p:animEffect>
                                  </p:childTnLst>
                                </p:cTn>
                              </p:par>
                              <p:par>
                                <p:cTn id="35" presetID="3" presetClass="entr" presetSubtype="10" fill="hold" nodeType="with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blinds(horizontal)">
                                      <p:cBhvr>
                                        <p:cTn id="37" dur="500"/>
                                        <p:tgtEl>
                                          <p:spTgt spid="3">
                                            <p:txEl>
                                              <p:pRg st="6" end="6"/>
                                            </p:txEl>
                                          </p:spTgt>
                                        </p:tgtEl>
                                      </p:cBhvr>
                                    </p:animEffect>
                                  </p:childTnLst>
                                </p:cTn>
                              </p:par>
                              <p:par>
                                <p:cTn id="38" presetID="3" presetClass="entr" presetSubtype="10" fill="hold" nodeType="withEffect">
                                  <p:stCondLst>
                                    <p:cond delay="0"/>
                                  </p:stCondLst>
                                  <p:childTnLst>
                                    <p:set>
                                      <p:cBhvr>
                                        <p:cTn id="39" dur="1" fill="hold">
                                          <p:stCondLst>
                                            <p:cond delay="0"/>
                                          </p:stCondLst>
                                        </p:cTn>
                                        <p:tgtEl>
                                          <p:spTgt spid="40"/>
                                        </p:tgtEl>
                                        <p:attrNameLst>
                                          <p:attrName>style.visibility</p:attrName>
                                        </p:attrNameLst>
                                      </p:cBhvr>
                                      <p:to>
                                        <p:strVal val="visible"/>
                                      </p:to>
                                    </p:set>
                                    <p:animEffect transition="in" filter="blinds(horizontal)">
                                      <p:cBhvr>
                                        <p:cTn id="40" dur="500"/>
                                        <p:tgtEl>
                                          <p:spTgt spid="40"/>
                                        </p:tgtEl>
                                      </p:cBhvr>
                                    </p:animEffect>
                                  </p:childTnLst>
                                </p:cTn>
                              </p:par>
                            </p:childTnLst>
                          </p:cTn>
                        </p:par>
                      </p:childTnLst>
                    </p:cTn>
                  </p:par>
                  <p:par>
                    <p:cTn id="41" fill="hold">
                      <p:stCondLst>
                        <p:cond delay="indefinite"/>
                      </p:stCondLst>
                      <p:childTnLst>
                        <p:par>
                          <p:cTn id="42" fill="hold">
                            <p:stCondLst>
                              <p:cond delay="0"/>
                            </p:stCondLst>
                            <p:childTnLst>
                              <p:par>
                                <p:cTn id="43" presetID="3" presetClass="entr" presetSubtype="10" fill="hold" nodeType="clickEffect">
                                  <p:stCondLst>
                                    <p:cond delay="0"/>
                                  </p:stCondLst>
                                  <p:childTnLst>
                                    <p:set>
                                      <p:cBhvr>
                                        <p:cTn id="44" dur="1" fill="hold">
                                          <p:stCondLst>
                                            <p:cond delay="0"/>
                                          </p:stCondLst>
                                        </p:cTn>
                                        <p:tgtEl>
                                          <p:spTgt spid="3">
                                            <p:txEl>
                                              <p:pRg st="8" end="8"/>
                                            </p:txEl>
                                          </p:spTgt>
                                        </p:tgtEl>
                                        <p:attrNameLst>
                                          <p:attrName>style.visibility</p:attrName>
                                        </p:attrNameLst>
                                      </p:cBhvr>
                                      <p:to>
                                        <p:strVal val="visible"/>
                                      </p:to>
                                    </p:set>
                                    <p:animEffect transition="in" filter="blinds(horizontal)">
                                      <p:cBhvr>
                                        <p:cTn id="45" dur="500"/>
                                        <p:tgtEl>
                                          <p:spTgt spid="3">
                                            <p:txEl>
                                              <p:pRg st="8" end="8"/>
                                            </p:txEl>
                                          </p:spTgt>
                                        </p:tgtEl>
                                      </p:cBhvr>
                                    </p:animEffect>
                                  </p:childTnLst>
                                </p:cTn>
                              </p:par>
                              <p:par>
                                <p:cTn id="46" presetID="3" presetClass="entr" presetSubtype="10" fill="hold" nodeType="withEffect">
                                  <p:stCondLst>
                                    <p:cond delay="0"/>
                                  </p:stCondLst>
                                  <p:childTnLst>
                                    <p:set>
                                      <p:cBhvr>
                                        <p:cTn id="47" dur="1" fill="hold">
                                          <p:stCondLst>
                                            <p:cond delay="0"/>
                                          </p:stCondLst>
                                        </p:cTn>
                                        <p:tgtEl>
                                          <p:spTgt spid="5"/>
                                        </p:tgtEl>
                                        <p:attrNameLst>
                                          <p:attrName>style.visibility</p:attrName>
                                        </p:attrNameLst>
                                      </p:cBhvr>
                                      <p:to>
                                        <p:strVal val="visible"/>
                                      </p:to>
                                    </p:set>
                                    <p:animEffect transition="in" filter="blinds(horizontal)">
                                      <p:cBhvr>
                                        <p:cTn id="48" dur="500"/>
                                        <p:tgtEl>
                                          <p:spTgt spid="5"/>
                                        </p:tgtEl>
                                      </p:cBhvr>
                                    </p:animEffect>
                                  </p:childTnLst>
                                </p:cTn>
                              </p:par>
                            </p:childTnLst>
                          </p:cTn>
                        </p:par>
                      </p:childTnLst>
                    </p:cTn>
                  </p:par>
                  <p:par>
                    <p:cTn id="49" fill="hold">
                      <p:stCondLst>
                        <p:cond delay="indefinite"/>
                      </p:stCondLst>
                      <p:childTnLst>
                        <p:par>
                          <p:cTn id="50" fill="hold">
                            <p:stCondLst>
                              <p:cond delay="0"/>
                            </p:stCondLst>
                            <p:childTnLst>
                              <p:par>
                                <p:cTn id="51" presetID="3" presetClass="entr" presetSubtype="10" fill="hold" nodeType="clickEffect">
                                  <p:stCondLst>
                                    <p:cond delay="0"/>
                                  </p:stCondLst>
                                  <p:childTnLst>
                                    <p:set>
                                      <p:cBhvr>
                                        <p:cTn id="52" dur="1" fill="hold">
                                          <p:stCondLst>
                                            <p:cond delay="0"/>
                                          </p:stCondLst>
                                        </p:cTn>
                                        <p:tgtEl>
                                          <p:spTgt spid="3">
                                            <p:txEl>
                                              <p:pRg st="9" end="9"/>
                                            </p:txEl>
                                          </p:spTgt>
                                        </p:tgtEl>
                                        <p:attrNameLst>
                                          <p:attrName>style.visibility</p:attrName>
                                        </p:attrNameLst>
                                      </p:cBhvr>
                                      <p:to>
                                        <p:strVal val="visible"/>
                                      </p:to>
                                    </p:set>
                                    <p:animEffect transition="in" filter="blinds(horizontal)">
                                      <p:cBhvr>
                                        <p:cTn id="53" dur="500"/>
                                        <p:tgtEl>
                                          <p:spTgt spid="3">
                                            <p:txEl>
                                              <p:pRg st="9" end="9"/>
                                            </p:txEl>
                                          </p:spTgt>
                                        </p:tgtEl>
                                      </p:cBhvr>
                                    </p:animEffect>
                                  </p:childTnLst>
                                </p:cTn>
                              </p:par>
                              <p:par>
                                <p:cTn id="54" presetID="3" presetClass="entr" presetSubtype="10" fill="hold" nodeType="withEffect">
                                  <p:stCondLst>
                                    <p:cond delay="0"/>
                                  </p:stCondLst>
                                  <p:childTnLst>
                                    <p:set>
                                      <p:cBhvr>
                                        <p:cTn id="55" dur="1" fill="hold">
                                          <p:stCondLst>
                                            <p:cond delay="0"/>
                                          </p:stCondLst>
                                        </p:cTn>
                                        <p:tgtEl>
                                          <p:spTgt spid="53"/>
                                        </p:tgtEl>
                                        <p:attrNameLst>
                                          <p:attrName>style.visibility</p:attrName>
                                        </p:attrNameLst>
                                      </p:cBhvr>
                                      <p:to>
                                        <p:strVal val="visible"/>
                                      </p:to>
                                    </p:set>
                                    <p:animEffect transition="in" filter="blinds(horizontal)">
                                      <p:cBhvr>
                                        <p:cTn id="56" dur="500"/>
                                        <p:tgtEl>
                                          <p:spTgt spid="53"/>
                                        </p:tgtEl>
                                      </p:cBhvr>
                                    </p:animEffect>
                                  </p:childTnLst>
                                </p:cTn>
                              </p:par>
                            </p:childTnLst>
                          </p:cTn>
                        </p:par>
                      </p:childTnLst>
                    </p:cTn>
                  </p:par>
                  <p:par>
                    <p:cTn id="57" fill="hold">
                      <p:stCondLst>
                        <p:cond delay="indefinite"/>
                      </p:stCondLst>
                      <p:childTnLst>
                        <p:par>
                          <p:cTn id="58" fill="hold">
                            <p:stCondLst>
                              <p:cond delay="0"/>
                            </p:stCondLst>
                            <p:childTnLst>
                              <p:par>
                                <p:cTn id="59" presetID="3" presetClass="entr" presetSubtype="10" fill="hold" nodeType="clickEffect">
                                  <p:stCondLst>
                                    <p:cond delay="0"/>
                                  </p:stCondLst>
                                  <p:childTnLst>
                                    <p:set>
                                      <p:cBhvr>
                                        <p:cTn id="60" dur="1" fill="hold">
                                          <p:stCondLst>
                                            <p:cond delay="0"/>
                                          </p:stCondLst>
                                        </p:cTn>
                                        <p:tgtEl>
                                          <p:spTgt spid="3">
                                            <p:txEl>
                                              <p:pRg st="10" end="10"/>
                                            </p:txEl>
                                          </p:spTgt>
                                        </p:tgtEl>
                                        <p:attrNameLst>
                                          <p:attrName>style.visibility</p:attrName>
                                        </p:attrNameLst>
                                      </p:cBhvr>
                                      <p:to>
                                        <p:strVal val="visible"/>
                                      </p:to>
                                    </p:set>
                                    <p:animEffect transition="in" filter="blinds(horizontal)">
                                      <p:cBhvr>
                                        <p:cTn id="61" dur="500"/>
                                        <p:tgtEl>
                                          <p:spTgt spid="3">
                                            <p:txEl>
                                              <p:pRg st="10" end="10"/>
                                            </p:txEl>
                                          </p:spTgt>
                                        </p:tgtEl>
                                      </p:cBhvr>
                                    </p:animEffect>
                                  </p:childTnLst>
                                </p:cTn>
                              </p:par>
                              <p:par>
                                <p:cTn id="62" presetID="3" presetClass="entr" presetSubtype="10" fill="hold" nodeType="withEffect">
                                  <p:stCondLst>
                                    <p:cond delay="0"/>
                                  </p:stCondLst>
                                  <p:childTnLst>
                                    <p:set>
                                      <p:cBhvr>
                                        <p:cTn id="63" dur="1" fill="hold">
                                          <p:stCondLst>
                                            <p:cond delay="0"/>
                                          </p:stCondLst>
                                        </p:cTn>
                                        <p:tgtEl>
                                          <p:spTgt spid="54"/>
                                        </p:tgtEl>
                                        <p:attrNameLst>
                                          <p:attrName>style.visibility</p:attrName>
                                        </p:attrNameLst>
                                      </p:cBhvr>
                                      <p:to>
                                        <p:strVal val="visible"/>
                                      </p:to>
                                    </p:set>
                                    <p:animEffect transition="in" filter="blinds(horizontal)">
                                      <p:cBhvr>
                                        <p:cTn id="64" dur="500"/>
                                        <p:tgtEl>
                                          <p:spTgt spid="54"/>
                                        </p:tgtEl>
                                      </p:cBhvr>
                                    </p:animEffect>
                                  </p:childTnLst>
                                </p:cTn>
                              </p:par>
                            </p:childTnLst>
                          </p:cTn>
                        </p:par>
                      </p:childTnLst>
                    </p:cTn>
                  </p:par>
                  <p:par>
                    <p:cTn id="65" fill="hold">
                      <p:stCondLst>
                        <p:cond delay="indefinite"/>
                      </p:stCondLst>
                      <p:childTnLst>
                        <p:par>
                          <p:cTn id="66" fill="hold">
                            <p:stCondLst>
                              <p:cond delay="0"/>
                            </p:stCondLst>
                            <p:childTnLst>
                              <p:par>
                                <p:cTn id="67" presetID="3" presetClass="entr" presetSubtype="10" fill="hold" nodeType="clickEffect">
                                  <p:stCondLst>
                                    <p:cond delay="0"/>
                                  </p:stCondLst>
                                  <p:childTnLst>
                                    <p:set>
                                      <p:cBhvr>
                                        <p:cTn id="68" dur="1" fill="hold">
                                          <p:stCondLst>
                                            <p:cond delay="0"/>
                                          </p:stCondLst>
                                        </p:cTn>
                                        <p:tgtEl>
                                          <p:spTgt spid="3">
                                            <p:txEl>
                                              <p:pRg st="11" end="11"/>
                                            </p:txEl>
                                          </p:spTgt>
                                        </p:tgtEl>
                                        <p:attrNameLst>
                                          <p:attrName>style.visibility</p:attrName>
                                        </p:attrNameLst>
                                      </p:cBhvr>
                                      <p:to>
                                        <p:strVal val="visible"/>
                                      </p:to>
                                    </p:set>
                                    <p:animEffect transition="in" filter="blinds(horizontal)">
                                      <p:cBhvr>
                                        <p:cTn id="69" dur="500"/>
                                        <p:tgtEl>
                                          <p:spTgt spid="3">
                                            <p:txEl>
                                              <p:pRg st="11" end="11"/>
                                            </p:txEl>
                                          </p:spTgt>
                                        </p:tgtEl>
                                      </p:cBhvr>
                                    </p:animEffect>
                                  </p:childTnLst>
                                </p:cTn>
                              </p:par>
                              <p:par>
                                <p:cTn id="70" presetID="3" presetClass="entr" presetSubtype="10" fill="hold" nodeType="withEffect">
                                  <p:stCondLst>
                                    <p:cond delay="0"/>
                                  </p:stCondLst>
                                  <p:childTnLst>
                                    <p:set>
                                      <p:cBhvr>
                                        <p:cTn id="71" dur="1" fill="hold">
                                          <p:stCondLst>
                                            <p:cond delay="0"/>
                                          </p:stCondLst>
                                        </p:cTn>
                                        <p:tgtEl>
                                          <p:spTgt spid="55"/>
                                        </p:tgtEl>
                                        <p:attrNameLst>
                                          <p:attrName>style.visibility</p:attrName>
                                        </p:attrNameLst>
                                      </p:cBhvr>
                                      <p:to>
                                        <p:strVal val="visible"/>
                                      </p:to>
                                    </p:set>
                                    <p:animEffect transition="in" filter="blinds(horizontal)">
                                      <p:cBhvr>
                                        <p:cTn id="72"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a:t>
            </a:r>
            <a:r>
              <a:rPr lang="en-US" dirty="0" smtClean="0"/>
              <a:t>Methods</a:t>
            </a:r>
            <a:endParaRPr lang="en-US" dirty="0"/>
          </a:p>
        </p:txBody>
      </p:sp>
      <p:grpSp>
        <p:nvGrpSpPr>
          <p:cNvPr id="11" name="Group 10"/>
          <p:cNvGrpSpPr/>
          <p:nvPr/>
        </p:nvGrpSpPr>
        <p:grpSpPr>
          <a:xfrm>
            <a:off x="798736" y="1869853"/>
            <a:ext cx="2815066" cy="2563354"/>
            <a:chOff x="780718" y="1869853"/>
            <a:chExt cx="2815066" cy="2563354"/>
          </a:xfrm>
        </p:grpSpPr>
        <p:sp>
          <p:nvSpPr>
            <p:cNvPr id="6" name="TextBox 5"/>
            <p:cNvSpPr txBox="1"/>
            <p:nvPr/>
          </p:nvSpPr>
          <p:spPr>
            <a:xfrm>
              <a:off x="780718" y="1869853"/>
              <a:ext cx="2815066" cy="400110"/>
            </a:xfrm>
            <a:prstGeom prst="rect">
              <a:avLst/>
            </a:prstGeom>
            <a:noFill/>
          </p:spPr>
          <p:txBody>
            <a:bodyPr wrap="none" rtlCol="0">
              <a:spAutoFit/>
            </a:bodyPr>
            <a:lstStyle/>
            <a:p>
              <a:r>
                <a:rPr lang="en-US" sz="2000" dirty="0" smtClean="0"/>
                <a:t>A. Google Scholar Profile</a:t>
              </a:r>
            </a:p>
          </p:txBody>
        </p:sp>
        <p:pic>
          <p:nvPicPr>
            <p:cNvPr id="9" name="Content Placeholder 4"/>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835582" y="2253155"/>
              <a:ext cx="2666118" cy="2180052"/>
            </a:xfrm>
            <a:prstGeom prst="rect">
              <a:avLst/>
            </a:prstGeom>
          </p:spPr>
        </p:pic>
      </p:grpSp>
      <p:grpSp>
        <p:nvGrpSpPr>
          <p:cNvPr id="12" name="Group 11"/>
          <p:cNvGrpSpPr/>
          <p:nvPr/>
        </p:nvGrpSpPr>
        <p:grpSpPr>
          <a:xfrm>
            <a:off x="798736" y="4560754"/>
            <a:ext cx="2720982" cy="1839679"/>
            <a:chOff x="780718" y="4536817"/>
            <a:chExt cx="2720982" cy="1839679"/>
          </a:xfrm>
        </p:grpSpPr>
        <p:sp>
          <p:nvSpPr>
            <p:cNvPr id="7" name="TextBox 6"/>
            <p:cNvSpPr txBox="1"/>
            <p:nvPr/>
          </p:nvSpPr>
          <p:spPr>
            <a:xfrm>
              <a:off x="780718" y="4536817"/>
              <a:ext cx="2204258" cy="400110"/>
            </a:xfrm>
            <a:prstGeom prst="rect">
              <a:avLst/>
            </a:prstGeom>
            <a:noFill/>
          </p:spPr>
          <p:txBody>
            <a:bodyPr wrap="none" rtlCol="0">
              <a:spAutoFit/>
            </a:bodyPr>
            <a:lstStyle/>
            <a:p>
              <a:r>
                <a:rPr lang="en-US" sz="2000" dirty="0" smtClean="0"/>
                <a:t>B. Curriculum Vitae</a:t>
              </a:r>
              <a:endParaRPr lang="en-US" sz="2000" dirty="0"/>
            </a:p>
          </p:txBody>
        </p:sp>
        <p:pic>
          <p:nvPicPr>
            <p:cNvPr id="10" name="Content Placeholder 4"/>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835582" y="4914355"/>
              <a:ext cx="2666118" cy="1462141"/>
            </a:xfrm>
            <a:prstGeom prst="rect">
              <a:avLst/>
            </a:prstGeom>
          </p:spPr>
        </p:pic>
      </p:grpSp>
      <p:grpSp>
        <p:nvGrpSpPr>
          <p:cNvPr id="17" name="Group 16"/>
          <p:cNvGrpSpPr/>
          <p:nvPr/>
        </p:nvGrpSpPr>
        <p:grpSpPr>
          <a:xfrm>
            <a:off x="3914534" y="1869853"/>
            <a:ext cx="7731874" cy="4530580"/>
            <a:chOff x="3621926" y="1869853"/>
            <a:chExt cx="7731874" cy="4530580"/>
          </a:xfrm>
        </p:grpSpPr>
        <p:sp>
          <p:nvSpPr>
            <p:cNvPr id="8" name="TextBox 7"/>
            <p:cNvSpPr txBox="1"/>
            <p:nvPr/>
          </p:nvSpPr>
          <p:spPr>
            <a:xfrm>
              <a:off x="3621926" y="1869853"/>
              <a:ext cx="1727011" cy="400110"/>
            </a:xfrm>
            <a:prstGeom prst="rect">
              <a:avLst/>
            </a:prstGeom>
            <a:noFill/>
          </p:spPr>
          <p:txBody>
            <a:bodyPr wrap="none" rtlCol="0">
              <a:spAutoFit/>
            </a:bodyPr>
            <a:lstStyle/>
            <a:p>
              <a:r>
                <a:rPr lang="en-US" sz="2000" dirty="0" smtClean="0"/>
                <a:t>C. Scholar Plot</a:t>
              </a:r>
              <a:endParaRPr lang="en-US" sz="2000" dirty="0"/>
            </a:p>
          </p:txBody>
        </p:sp>
        <p:grpSp>
          <p:nvGrpSpPr>
            <p:cNvPr id="16" name="Group 15"/>
            <p:cNvGrpSpPr/>
            <p:nvPr/>
          </p:nvGrpSpPr>
          <p:grpSpPr>
            <a:xfrm>
              <a:off x="3723832" y="2239185"/>
              <a:ext cx="7629968" cy="4161248"/>
              <a:chOff x="3547703" y="2239185"/>
              <a:chExt cx="7629968" cy="4161248"/>
            </a:xfrm>
          </p:grpSpPr>
          <p:pic>
            <p:nvPicPr>
              <p:cNvPr id="13" name="Picture 12"/>
              <p:cNvPicPr>
                <a:picLocks noChangeAspect="1"/>
              </p:cNvPicPr>
              <p:nvPr/>
            </p:nvPicPr>
            <p:blipFill rotWithShape="1">
              <a:blip r:embed="rId5" cstate="screen">
                <a:extLst>
                  <a:ext uri="{28A0092B-C50C-407E-A947-70E740481C1C}">
                    <a14:useLocalDpi xmlns:a14="http://schemas.microsoft.com/office/drawing/2010/main"/>
                  </a:ext>
                </a:extLst>
              </a:blip>
              <a:srcRect t="1590"/>
              <a:stretch/>
            </p:blipFill>
            <p:spPr>
              <a:xfrm>
                <a:off x="3547703" y="2239185"/>
                <a:ext cx="7629968" cy="1987262"/>
              </a:xfrm>
              <a:prstGeom prst="rect">
                <a:avLst/>
              </a:prstGeom>
            </p:spPr>
          </p:pic>
          <p:pic>
            <p:nvPicPr>
              <p:cNvPr id="14" name="Picture 13"/>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3547703" y="4262305"/>
                <a:ext cx="7629968" cy="2138128"/>
              </a:xfrm>
              <a:prstGeom prst="rect">
                <a:avLst/>
              </a:prstGeom>
            </p:spPr>
          </p:pic>
        </p:grpSp>
      </p:grpSp>
      <p:sp>
        <p:nvSpPr>
          <p:cNvPr id="5" name="Slide Number Placeholder 4"/>
          <p:cNvSpPr>
            <a:spLocks noGrp="1"/>
          </p:cNvSpPr>
          <p:nvPr>
            <p:ph type="sldNum" sz="quarter" idx="12"/>
          </p:nvPr>
        </p:nvSpPr>
        <p:spPr/>
        <p:txBody>
          <a:bodyPr/>
          <a:lstStyle/>
          <a:p>
            <a:fld id="{8B74F74A-7BF3-1C41-9DD5-AD56B693B424}" type="slidenum">
              <a:rPr lang="en-US" smtClean="0"/>
              <a:t>12</a:t>
            </a:fld>
            <a:endParaRPr lang="en-US" dirty="0"/>
          </a:p>
        </p:txBody>
      </p:sp>
    </p:spTree>
    <p:extLst>
      <p:ext uri="{BB962C8B-B14F-4D97-AF65-F5344CB8AC3E}">
        <p14:creationId xmlns:p14="http://schemas.microsoft.com/office/powerpoint/2010/main" val="19300757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linds(horizontal)">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blinds(horizontal)">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blinds(horizontal)">
                                      <p:cBhvr>
                                        <p:cTn id="1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a:t>
            </a:r>
            <a:r>
              <a:rPr lang="en-US" dirty="0" smtClean="0"/>
              <a:t>Methods</a:t>
            </a:r>
            <a:endParaRPr lang="en-US" dirty="0"/>
          </a:p>
        </p:txBody>
      </p:sp>
      <p:sp>
        <p:nvSpPr>
          <p:cNvPr id="6" name="Content Placeholder 5"/>
          <p:cNvSpPr>
            <a:spLocks noGrp="1"/>
          </p:cNvSpPr>
          <p:nvPr>
            <p:ph idx="1"/>
          </p:nvPr>
        </p:nvSpPr>
        <p:spPr/>
        <p:txBody>
          <a:bodyPr/>
          <a:lstStyle/>
          <a:p>
            <a:r>
              <a:rPr lang="en-US" dirty="0" smtClean="0"/>
              <a:t>Visualization of Publication Record</a:t>
            </a:r>
          </a:p>
          <a:p>
            <a:pPr lvl="1"/>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034912" y="2581450"/>
            <a:ext cx="10122175" cy="3704716"/>
          </a:xfrm>
          <a:prstGeom prst="rect">
            <a:avLst/>
          </a:prstGeom>
        </p:spPr>
      </p:pic>
      <p:sp>
        <p:nvSpPr>
          <p:cNvPr id="7" name="Slide Number Placeholder 6"/>
          <p:cNvSpPr>
            <a:spLocks noGrp="1"/>
          </p:cNvSpPr>
          <p:nvPr>
            <p:ph type="sldNum" sz="quarter" idx="12"/>
          </p:nvPr>
        </p:nvSpPr>
        <p:spPr/>
        <p:txBody>
          <a:bodyPr/>
          <a:lstStyle/>
          <a:p>
            <a:fld id="{8B74F74A-7BF3-1C41-9DD5-AD56B693B424}" type="slidenum">
              <a:rPr lang="en-US" smtClean="0"/>
              <a:t>13</a:t>
            </a:fld>
            <a:endParaRPr lang="en-US" dirty="0"/>
          </a:p>
        </p:txBody>
      </p:sp>
      <p:sp>
        <p:nvSpPr>
          <p:cNvPr id="3" name="Rectangle 2"/>
          <p:cNvSpPr/>
          <p:nvPr/>
        </p:nvSpPr>
        <p:spPr>
          <a:xfrm>
            <a:off x="3950897" y="2581448"/>
            <a:ext cx="4382219" cy="506808"/>
          </a:xfrm>
          <a:prstGeom prst="rect">
            <a:avLst/>
          </a:prstGeom>
          <a:solidFill>
            <a:srgbClr val="E7CF4C">
              <a:alpha val="3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1713780" y="5888467"/>
            <a:ext cx="9443307" cy="423433"/>
          </a:xfrm>
          <a:prstGeom prst="rect">
            <a:avLst/>
          </a:prstGeom>
          <a:solidFill>
            <a:srgbClr val="E7CF4C">
              <a:alpha val="3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rot="16200000">
            <a:off x="-407488" y="4023848"/>
            <a:ext cx="3730449" cy="845648"/>
          </a:xfrm>
          <a:prstGeom prst="rect">
            <a:avLst/>
          </a:prstGeom>
          <a:solidFill>
            <a:srgbClr val="E7CF4C">
              <a:alpha val="3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7763774" y="3088256"/>
            <a:ext cx="3393313" cy="391103"/>
          </a:xfrm>
          <a:prstGeom prst="rect">
            <a:avLst/>
          </a:prstGeom>
          <a:solidFill>
            <a:srgbClr val="E7CF4C">
              <a:alpha val="3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3275163" y="3698407"/>
            <a:ext cx="7594120" cy="1708120"/>
          </a:xfrm>
          <a:prstGeom prst="rect">
            <a:avLst/>
          </a:prstGeom>
          <a:solidFill>
            <a:srgbClr val="E7CF4C">
              <a:alpha val="3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141827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blinds(horizontal)">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horizontal)">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blinds(horizontal)">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blinds(horizontal)">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blinds(horizontal)">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blinds(horizontal)">
                                      <p:cBhvr>
                                        <p:cTn id="3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3" grpId="0" animBg="1"/>
      <p:bldP spid="8" grpId="0" animBg="1"/>
      <p:bldP spid="9" grpId="0" animBg="1"/>
      <p:bldP spid="10" grpId="0" animBg="1"/>
      <p:bldP spid="11"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Design Methods – Prestige</a:t>
            </a:r>
            <a:endParaRPr lang="en-US" dirty="0"/>
          </a:p>
        </p:txBody>
      </p:sp>
      <p:sp>
        <p:nvSpPr>
          <p:cNvPr id="3" name="Content Placeholder 2"/>
          <p:cNvSpPr>
            <a:spLocks noGrp="1"/>
          </p:cNvSpPr>
          <p:nvPr>
            <p:ph idx="1"/>
          </p:nvPr>
        </p:nvSpPr>
        <p:spPr/>
        <p:txBody>
          <a:bodyPr>
            <a:normAutofit/>
          </a:bodyPr>
          <a:lstStyle/>
          <a:p>
            <a:r>
              <a:rPr lang="en-US" dirty="0" smtClean="0"/>
              <a:t>Publication  symbols</a:t>
            </a:r>
            <a:endParaRPr lang="en-US" sz="2400" dirty="0" smtClean="0"/>
          </a:p>
          <a:p>
            <a:pPr lvl="1"/>
            <a:r>
              <a:rPr lang="en-US" dirty="0" smtClean="0"/>
              <a:t>Journal (A ~ r</a:t>
            </a:r>
            <a:r>
              <a:rPr lang="en-US" baseline="30000" dirty="0" smtClean="0"/>
              <a:t>2</a:t>
            </a:r>
            <a:r>
              <a:rPr lang="en-US" dirty="0" smtClean="0"/>
              <a:t>)</a:t>
            </a:r>
          </a:p>
          <a:p>
            <a:pPr lvl="1"/>
            <a:r>
              <a:rPr lang="en-US" dirty="0" smtClean="0"/>
              <a:t>Conference / Book</a:t>
            </a:r>
          </a:p>
          <a:p>
            <a:pPr lvl="1"/>
            <a:r>
              <a:rPr lang="en-US" dirty="0" smtClean="0"/>
              <a:t>Patent</a:t>
            </a:r>
          </a:p>
          <a:p>
            <a:endParaRPr lang="en-US" dirty="0" smtClean="0"/>
          </a:p>
          <a:p>
            <a:r>
              <a:rPr lang="en-US" dirty="0" smtClean="0"/>
              <a:t>Disk sizes for prestige visualization</a:t>
            </a:r>
            <a:endParaRPr lang="en-US" dirty="0"/>
          </a:p>
          <a:p>
            <a:pPr lvl="1"/>
            <a:r>
              <a:rPr lang="en-US" dirty="0"/>
              <a:t>IF bracket ( IF &lt; 2) - #1</a:t>
            </a:r>
          </a:p>
          <a:p>
            <a:pPr lvl="1"/>
            <a:r>
              <a:rPr lang="en-US" dirty="0"/>
              <a:t>IF bracket (2 ≤ IF &lt; 4) - #2</a:t>
            </a:r>
          </a:p>
          <a:p>
            <a:pPr lvl="1"/>
            <a:r>
              <a:rPr lang="en-US" dirty="0"/>
              <a:t>IF bracket (4 ≤ IF &lt; 16) - #3</a:t>
            </a:r>
          </a:p>
          <a:p>
            <a:pPr lvl="1"/>
            <a:r>
              <a:rPr lang="en-US" dirty="0"/>
              <a:t>IF bracket (IF ≥ 16) - #4</a:t>
            </a:r>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819429" y="2036617"/>
            <a:ext cx="3039886" cy="1319415"/>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819429" y="3423501"/>
            <a:ext cx="4785465" cy="3320848"/>
          </a:xfrm>
          <a:prstGeom prst="rect">
            <a:avLst/>
          </a:prstGeom>
          <a:noFill/>
        </p:spPr>
      </p:pic>
      <p:graphicFrame>
        <p:nvGraphicFramePr>
          <p:cNvPr id="6" name="Table 5"/>
          <p:cNvGraphicFramePr>
            <a:graphicFrameLocks noGrp="1"/>
          </p:cNvGraphicFramePr>
          <p:nvPr>
            <p:extLst>
              <p:ext uri="{D42A27DB-BD31-4B8C-83A1-F6EECF244321}">
                <p14:modId xmlns:p14="http://schemas.microsoft.com/office/powerpoint/2010/main" val="471463941"/>
              </p:ext>
            </p:extLst>
          </p:nvPr>
        </p:nvGraphicFramePr>
        <p:xfrm>
          <a:off x="8821336" y="3930872"/>
          <a:ext cx="2321727" cy="1271730"/>
        </p:xfrm>
        <a:graphic>
          <a:graphicData uri="http://schemas.openxmlformats.org/drawingml/2006/table">
            <a:tbl>
              <a:tblPr firstRow="1" bandRow="1">
                <a:tableStyleId>{2D5ABB26-0587-4C30-8999-92F81FD0307C}</a:tableStyleId>
              </a:tblPr>
              <a:tblGrid>
                <a:gridCol w="395879"/>
                <a:gridCol w="918850"/>
                <a:gridCol w="1006998"/>
              </a:tblGrid>
              <a:tr h="256270">
                <a:tc>
                  <a:txBody>
                    <a:bodyPr/>
                    <a:lstStyle/>
                    <a:p>
                      <a:pPr algn="ctr"/>
                      <a:endParaRPr lang="en-US" sz="105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US" sz="1050" dirty="0" smtClean="0">
                          <a:solidFill>
                            <a:schemeClr val="bg1"/>
                          </a:solidFill>
                        </a:rPr>
                        <a:t>IFs</a:t>
                      </a:r>
                      <a:endParaRPr lang="en-US" sz="105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US" sz="1050" dirty="0" smtClean="0">
                          <a:solidFill>
                            <a:schemeClr val="bg1"/>
                          </a:solidFill>
                        </a:rPr>
                        <a:t>Journals</a:t>
                      </a:r>
                      <a:endParaRPr lang="en-US" sz="105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r>
              <a:tr h="194582">
                <a:tc>
                  <a:txBody>
                    <a:bodyPr/>
                    <a:lstStyle/>
                    <a:p>
                      <a:pPr algn="ctr"/>
                      <a:r>
                        <a:rPr lang="en-US" sz="1050" dirty="0" smtClean="0">
                          <a:solidFill>
                            <a:schemeClr val="bg1"/>
                          </a:solidFill>
                        </a:rPr>
                        <a:t>#1</a:t>
                      </a:r>
                      <a:endParaRPr lang="en-US" sz="105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solidFill>
                  </a:tcPr>
                </a:tc>
                <a:tc>
                  <a:txBody>
                    <a:bodyPr/>
                    <a:lstStyle/>
                    <a:p>
                      <a:pPr algn="ctr"/>
                      <a:r>
                        <a:rPr lang="en-US" sz="1050" dirty="0" smtClean="0">
                          <a:solidFill>
                            <a:schemeClr val="bg1"/>
                          </a:solidFill>
                        </a:rPr>
                        <a:t>&lt;= </a:t>
                      </a:r>
                      <a:r>
                        <a:rPr lang="en-US" sz="1050" baseline="0" dirty="0" smtClean="0">
                          <a:solidFill>
                            <a:schemeClr val="bg1"/>
                          </a:solidFill>
                        </a:rPr>
                        <a:t>2</a:t>
                      </a:r>
                      <a:endParaRPr lang="en-US" sz="105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solidFill>
                  </a:tcPr>
                </a:tc>
                <a:tc>
                  <a:txBody>
                    <a:bodyPr/>
                    <a:lstStyle/>
                    <a:p>
                      <a:pPr algn="ctr"/>
                      <a:r>
                        <a:rPr lang="en-US" sz="1050" dirty="0" smtClean="0">
                          <a:solidFill>
                            <a:schemeClr val="bg1"/>
                          </a:solidFill>
                        </a:rPr>
                        <a:t>5554</a:t>
                      </a:r>
                      <a:endParaRPr lang="en-US" sz="105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solidFill>
                  </a:tcPr>
                </a:tc>
              </a:tr>
              <a:tr h="194582">
                <a:tc>
                  <a:txBody>
                    <a:bodyPr/>
                    <a:lstStyle/>
                    <a:p>
                      <a:pPr algn="ctr"/>
                      <a:r>
                        <a:rPr lang="en-US" sz="1050" dirty="0" smtClean="0">
                          <a:solidFill>
                            <a:schemeClr val="bg1"/>
                          </a:solidFill>
                        </a:rPr>
                        <a:t>#2</a:t>
                      </a:r>
                      <a:endParaRPr lang="en-US" sz="105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3">
                        <a:lumMod val="40000"/>
                        <a:lumOff val="60000"/>
                      </a:schemeClr>
                    </a:solidFill>
                  </a:tcPr>
                </a:tc>
                <a:tc>
                  <a:txBody>
                    <a:bodyPr/>
                    <a:lstStyle/>
                    <a:p>
                      <a:pPr algn="ctr"/>
                      <a:r>
                        <a:rPr lang="en-US" sz="1050" dirty="0" smtClean="0">
                          <a:solidFill>
                            <a:schemeClr val="bg1"/>
                          </a:solidFill>
                        </a:rPr>
                        <a:t>2</a:t>
                      </a:r>
                      <a:r>
                        <a:rPr lang="en-US" sz="1050" baseline="0" dirty="0" smtClean="0">
                          <a:solidFill>
                            <a:schemeClr val="bg1"/>
                          </a:solidFill>
                        </a:rPr>
                        <a:t> - 4</a:t>
                      </a:r>
                      <a:endParaRPr lang="en-US" sz="105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3">
                        <a:lumMod val="40000"/>
                        <a:lumOff val="60000"/>
                      </a:schemeClr>
                    </a:solidFill>
                  </a:tcPr>
                </a:tc>
                <a:tc>
                  <a:txBody>
                    <a:bodyPr/>
                    <a:lstStyle/>
                    <a:p>
                      <a:pPr algn="ctr"/>
                      <a:r>
                        <a:rPr lang="en-US" sz="1050" dirty="0" smtClean="0">
                          <a:solidFill>
                            <a:schemeClr val="bg1"/>
                          </a:solidFill>
                        </a:rPr>
                        <a:t>1948</a:t>
                      </a:r>
                      <a:endParaRPr lang="en-US" sz="105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3">
                        <a:lumMod val="40000"/>
                        <a:lumOff val="60000"/>
                      </a:schemeClr>
                    </a:solidFill>
                  </a:tcPr>
                </a:tc>
              </a:tr>
              <a:tr h="256270">
                <a:tc>
                  <a:txBody>
                    <a:bodyPr/>
                    <a:lstStyle/>
                    <a:p>
                      <a:pPr algn="ctr"/>
                      <a:r>
                        <a:rPr lang="en-US" sz="1050" dirty="0" smtClean="0">
                          <a:solidFill>
                            <a:schemeClr val="bg1"/>
                          </a:solidFill>
                        </a:rPr>
                        <a:t>#3</a:t>
                      </a:r>
                      <a:endParaRPr lang="en-US" sz="105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60000"/>
                        <a:lumOff val="40000"/>
                      </a:schemeClr>
                    </a:solidFill>
                  </a:tcPr>
                </a:tc>
                <a:tc>
                  <a:txBody>
                    <a:bodyPr/>
                    <a:lstStyle/>
                    <a:p>
                      <a:pPr algn="ctr"/>
                      <a:r>
                        <a:rPr lang="en-US" sz="1050" dirty="0" smtClean="0">
                          <a:solidFill>
                            <a:schemeClr val="bg1"/>
                          </a:solidFill>
                        </a:rPr>
                        <a:t>4 - 16</a:t>
                      </a:r>
                      <a:endParaRPr lang="en-US" sz="105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60000"/>
                        <a:lumOff val="40000"/>
                      </a:schemeClr>
                    </a:solidFill>
                  </a:tcPr>
                </a:tc>
                <a:tc>
                  <a:txBody>
                    <a:bodyPr/>
                    <a:lstStyle/>
                    <a:p>
                      <a:pPr algn="ctr"/>
                      <a:r>
                        <a:rPr lang="en-US" sz="1050" dirty="0" smtClean="0">
                          <a:solidFill>
                            <a:schemeClr val="bg1"/>
                          </a:solidFill>
                        </a:rPr>
                        <a:t>808</a:t>
                      </a:r>
                      <a:endParaRPr lang="en-US" sz="105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60000"/>
                        <a:lumOff val="40000"/>
                      </a:schemeClr>
                    </a:solidFill>
                  </a:tcPr>
                </a:tc>
              </a:tr>
              <a:tr h="256270">
                <a:tc>
                  <a:txBody>
                    <a:bodyPr/>
                    <a:lstStyle/>
                    <a:p>
                      <a:pPr algn="ctr"/>
                      <a:r>
                        <a:rPr lang="en-US" sz="1050" dirty="0" smtClean="0">
                          <a:solidFill>
                            <a:schemeClr val="bg1"/>
                          </a:solidFill>
                        </a:rPr>
                        <a:t>#4</a:t>
                      </a:r>
                      <a:endParaRPr lang="en-US" sz="105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US" sz="1050" dirty="0" smtClean="0">
                          <a:solidFill>
                            <a:schemeClr val="bg1"/>
                          </a:solidFill>
                        </a:rPr>
                        <a:t>16</a:t>
                      </a:r>
                      <a:r>
                        <a:rPr lang="en-US" sz="1050" baseline="0" dirty="0" smtClean="0">
                          <a:solidFill>
                            <a:schemeClr val="bg1"/>
                          </a:solidFill>
                        </a:rPr>
                        <a:t> &gt;=</a:t>
                      </a:r>
                      <a:endParaRPr lang="en-US" sz="105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US" sz="1050" dirty="0" smtClean="0">
                          <a:solidFill>
                            <a:schemeClr val="bg1"/>
                          </a:solidFill>
                        </a:rPr>
                        <a:t>62</a:t>
                      </a:r>
                      <a:endParaRPr lang="en-US" sz="105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r>
            </a:tbl>
          </a:graphicData>
        </a:graphic>
      </p:graphicFrame>
      <p:sp>
        <p:nvSpPr>
          <p:cNvPr id="9" name="Slide Number Placeholder 8"/>
          <p:cNvSpPr>
            <a:spLocks noGrp="1"/>
          </p:cNvSpPr>
          <p:nvPr>
            <p:ph type="sldNum" sz="quarter" idx="12"/>
          </p:nvPr>
        </p:nvSpPr>
        <p:spPr/>
        <p:txBody>
          <a:bodyPr/>
          <a:lstStyle/>
          <a:p>
            <a:fld id="{8B74F74A-7BF3-1C41-9DD5-AD56B693B424}" type="slidenum">
              <a:rPr lang="en-US" smtClean="0"/>
              <a:t>14</a:t>
            </a:fld>
            <a:endParaRPr lang="en-US" dirty="0"/>
          </a:p>
        </p:txBody>
      </p:sp>
      <p:sp>
        <p:nvSpPr>
          <p:cNvPr id="23" name="TextBox 22"/>
          <p:cNvSpPr txBox="1"/>
          <p:nvPr/>
        </p:nvSpPr>
        <p:spPr>
          <a:xfrm>
            <a:off x="171663" y="6420249"/>
            <a:ext cx="1818126" cy="338554"/>
          </a:xfrm>
          <a:prstGeom prst="rect">
            <a:avLst/>
          </a:prstGeom>
          <a:noFill/>
        </p:spPr>
        <p:txBody>
          <a:bodyPr wrap="none" rtlCol="0">
            <a:spAutoFit/>
          </a:bodyPr>
          <a:lstStyle/>
          <a:p>
            <a:r>
              <a:rPr lang="en-US" sz="1600" dirty="0" smtClean="0"/>
              <a:t>* IF - Impact Factor</a:t>
            </a:r>
            <a:endParaRPr lang="en-US" sz="1600" dirty="0"/>
          </a:p>
        </p:txBody>
      </p:sp>
      <p:sp>
        <p:nvSpPr>
          <p:cNvPr id="24" name="Rectangle 23"/>
          <p:cNvSpPr/>
          <p:nvPr/>
        </p:nvSpPr>
        <p:spPr>
          <a:xfrm>
            <a:off x="7439025" y="3971925"/>
            <a:ext cx="133349" cy="210665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7586549" y="5346985"/>
            <a:ext cx="133957" cy="731598"/>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6825080" y="4652467"/>
            <a:ext cx="204825" cy="77541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p:cNvSpPr/>
          <p:nvPr/>
        </p:nvSpPr>
        <p:spPr>
          <a:xfrm>
            <a:off x="9183332" y="6387955"/>
            <a:ext cx="271681" cy="24328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mtClean="0"/>
          </a:p>
        </p:txBody>
      </p:sp>
      <p:sp>
        <p:nvSpPr>
          <p:cNvPr id="29" name="TextBox 28"/>
          <p:cNvSpPr txBox="1"/>
          <p:nvPr/>
        </p:nvSpPr>
        <p:spPr>
          <a:xfrm>
            <a:off x="9079333" y="6409639"/>
            <a:ext cx="319318" cy="307777"/>
          </a:xfrm>
          <a:prstGeom prst="rect">
            <a:avLst/>
          </a:prstGeom>
          <a:noFill/>
        </p:spPr>
        <p:txBody>
          <a:bodyPr wrap="none" rtlCol="0">
            <a:spAutoFit/>
          </a:bodyPr>
          <a:lstStyle/>
          <a:p>
            <a:r>
              <a:rPr lang="en-US" sz="1400" smtClean="0">
                <a:solidFill>
                  <a:schemeClr val="bg1"/>
                </a:solidFill>
              </a:rPr>
              <a:t>IF</a:t>
            </a:r>
            <a:endParaRPr lang="en-US" sz="1400">
              <a:solidFill>
                <a:schemeClr val="bg1"/>
              </a:solidFill>
            </a:endParaRPr>
          </a:p>
        </p:txBody>
      </p:sp>
      <p:sp>
        <p:nvSpPr>
          <p:cNvPr id="30" name="TextBox 29"/>
          <p:cNvSpPr txBox="1"/>
          <p:nvPr/>
        </p:nvSpPr>
        <p:spPr>
          <a:xfrm rot="16200000">
            <a:off x="6528184" y="4903537"/>
            <a:ext cx="798617" cy="307777"/>
          </a:xfrm>
          <a:prstGeom prst="rect">
            <a:avLst/>
          </a:prstGeom>
          <a:noFill/>
        </p:spPr>
        <p:txBody>
          <a:bodyPr wrap="none" rtlCol="0">
            <a:spAutoFit/>
          </a:bodyPr>
          <a:lstStyle/>
          <a:p>
            <a:r>
              <a:rPr lang="en-US" sz="1400" dirty="0" smtClean="0">
                <a:solidFill>
                  <a:schemeClr val="bg1"/>
                </a:solidFill>
              </a:rPr>
              <a:t>Journals</a:t>
            </a:r>
            <a:endParaRPr lang="en-US" sz="1400" dirty="0">
              <a:solidFill>
                <a:schemeClr val="bg1"/>
              </a:solidFill>
            </a:endParaRPr>
          </a:p>
        </p:txBody>
      </p:sp>
      <p:sp>
        <p:nvSpPr>
          <p:cNvPr id="28" name="Rectangle 27"/>
          <p:cNvSpPr/>
          <p:nvPr/>
        </p:nvSpPr>
        <p:spPr>
          <a:xfrm>
            <a:off x="7732599" y="5899149"/>
            <a:ext cx="133957" cy="179433"/>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2">
                    <a:lumMod val="60000"/>
                    <a:lumOff val="40000"/>
                  </a:schemeClr>
                </a:solidFill>
              </a:ln>
            </a:endParaRPr>
          </a:p>
        </p:txBody>
      </p:sp>
      <p:sp>
        <p:nvSpPr>
          <p:cNvPr id="31" name="Rectangle 30"/>
          <p:cNvSpPr/>
          <p:nvPr/>
        </p:nvSpPr>
        <p:spPr>
          <a:xfrm>
            <a:off x="7875474" y="6029325"/>
            <a:ext cx="133957" cy="49258"/>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2">
                    <a:lumMod val="60000"/>
                    <a:lumOff val="40000"/>
                  </a:schemeClr>
                </a:solidFill>
              </a:ln>
            </a:endParaRPr>
          </a:p>
        </p:txBody>
      </p:sp>
      <p:sp>
        <p:nvSpPr>
          <p:cNvPr id="32" name="Rectangle 31"/>
          <p:cNvSpPr/>
          <p:nvPr/>
        </p:nvSpPr>
        <p:spPr>
          <a:xfrm>
            <a:off x="8018349" y="6061437"/>
            <a:ext cx="133957" cy="18288"/>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2">
                    <a:lumMod val="60000"/>
                    <a:lumOff val="40000"/>
                  </a:schemeClr>
                </a:solidFill>
              </a:ln>
            </a:endParaRPr>
          </a:p>
        </p:txBody>
      </p:sp>
    </p:spTree>
    <p:extLst>
      <p:ext uri="{BB962C8B-B14F-4D97-AF65-F5344CB8AC3E}">
        <p14:creationId xmlns:p14="http://schemas.microsoft.com/office/powerpoint/2010/main" val="20231064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blinds(horizontal)">
                                      <p:cBhvr>
                                        <p:cTn id="10" dur="500"/>
                                        <p:tgtEl>
                                          <p:spTgt spid="3">
                                            <p:txEl>
                                              <p:pRg st="0" end="0"/>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blinds(horizontal)">
                                      <p:cBhvr>
                                        <p:cTn id="13" dur="500"/>
                                        <p:tgtEl>
                                          <p:spTgt spid="3">
                                            <p:txEl>
                                              <p:pRg st="1" end="1"/>
                                            </p:txEl>
                                          </p:spTgt>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blinds(horizontal)">
                                      <p:cBhvr>
                                        <p:cTn id="16" dur="500"/>
                                        <p:tgtEl>
                                          <p:spTgt spid="3">
                                            <p:txEl>
                                              <p:pRg st="2" end="2"/>
                                            </p:txEl>
                                          </p:spTgt>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blinds(horizontal)">
                                      <p:cBhvr>
                                        <p:cTn id="19" dur="500"/>
                                        <p:tgtEl>
                                          <p:spTgt spid="3">
                                            <p:txEl>
                                              <p:pRg st="3" end="3"/>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grpId="0" nodeType="click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blinds(horizontal)">
                                      <p:cBhvr>
                                        <p:cTn id="24" dur="500"/>
                                        <p:tgtEl>
                                          <p:spTgt spid="3">
                                            <p:txEl>
                                              <p:pRg st="5" end="5"/>
                                            </p:txEl>
                                          </p:spTgt>
                                        </p:tgtEl>
                                      </p:cBhvr>
                                    </p:animEffect>
                                  </p:childTnLst>
                                </p:cTn>
                              </p:par>
                              <p:par>
                                <p:cTn id="25" presetID="3" presetClass="entr" presetSubtype="10" fill="hold" grpId="0" nodeType="with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blinds(horizontal)">
                                      <p:cBhvr>
                                        <p:cTn id="27" dur="500"/>
                                        <p:tgtEl>
                                          <p:spTgt spid="23"/>
                                        </p:tgtEl>
                                      </p:cBhvr>
                                    </p:animEffect>
                                  </p:childTnLst>
                                </p:cTn>
                              </p:par>
                              <p:par>
                                <p:cTn id="28" presetID="3" presetClass="entr" presetSubtype="10" fill="hold" grpId="0" nodeType="withEffect">
                                  <p:stCondLst>
                                    <p:cond delay="0"/>
                                  </p:stCondLst>
                                  <p:childTnLst>
                                    <p:set>
                                      <p:cBhvr>
                                        <p:cTn id="29" dur="1" fill="hold">
                                          <p:stCondLst>
                                            <p:cond delay="0"/>
                                          </p:stCondLst>
                                        </p:cTn>
                                        <p:tgtEl>
                                          <p:spTgt spid="3">
                                            <p:txEl>
                                              <p:pRg st="6" end="6"/>
                                            </p:txEl>
                                          </p:spTgt>
                                        </p:tgtEl>
                                        <p:attrNameLst>
                                          <p:attrName>style.visibility</p:attrName>
                                        </p:attrNameLst>
                                      </p:cBhvr>
                                      <p:to>
                                        <p:strVal val="visible"/>
                                      </p:to>
                                    </p:set>
                                    <p:animEffect transition="in" filter="blinds(horizontal)">
                                      <p:cBhvr>
                                        <p:cTn id="30" dur="500"/>
                                        <p:tgtEl>
                                          <p:spTgt spid="3">
                                            <p:txEl>
                                              <p:pRg st="6" end="6"/>
                                            </p:txEl>
                                          </p:spTgt>
                                        </p:tgtEl>
                                      </p:cBhvr>
                                    </p:animEffect>
                                  </p:childTnLst>
                                </p:cTn>
                              </p:par>
                              <p:par>
                                <p:cTn id="31" presetID="3" presetClass="entr" presetSubtype="10" fill="hold" grpId="0" nodeType="with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animEffect transition="in" filter="blinds(horizontal)">
                                      <p:cBhvr>
                                        <p:cTn id="33" dur="500"/>
                                        <p:tgtEl>
                                          <p:spTgt spid="3">
                                            <p:txEl>
                                              <p:pRg st="7" end="7"/>
                                            </p:txEl>
                                          </p:spTgt>
                                        </p:tgtEl>
                                      </p:cBhvr>
                                    </p:animEffect>
                                  </p:childTnLst>
                                </p:cTn>
                              </p:par>
                              <p:par>
                                <p:cTn id="34" presetID="3" presetClass="entr" presetSubtype="10" fill="hold" grpId="0" nodeType="withEffect">
                                  <p:stCondLst>
                                    <p:cond delay="0"/>
                                  </p:stCondLst>
                                  <p:childTnLst>
                                    <p:set>
                                      <p:cBhvr>
                                        <p:cTn id="35" dur="1" fill="hold">
                                          <p:stCondLst>
                                            <p:cond delay="0"/>
                                          </p:stCondLst>
                                        </p:cTn>
                                        <p:tgtEl>
                                          <p:spTgt spid="3">
                                            <p:txEl>
                                              <p:pRg st="8" end="8"/>
                                            </p:txEl>
                                          </p:spTgt>
                                        </p:tgtEl>
                                        <p:attrNameLst>
                                          <p:attrName>style.visibility</p:attrName>
                                        </p:attrNameLst>
                                      </p:cBhvr>
                                      <p:to>
                                        <p:strVal val="visible"/>
                                      </p:to>
                                    </p:set>
                                    <p:animEffect transition="in" filter="blinds(horizontal)">
                                      <p:cBhvr>
                                        <p:cTn id="36" dur="500"/>
                                        <p:tgtEl>
                                          <p:spTgt spid="3">
                                            <p:txEl>
                                              <p:pRg st="8" end="8"/>
                                            </p:txEl>
                                          </p:spTgt>
                                        </p:tgtEl>
                                      </p:cBhvr>
                                    </p:animEffect>
                                  </p:childTnLst>
                                </p:cTn>
                              </p:par>
                              <p:par>
                                <p:cTn id="37" presetID="3" presetClass="entr" presetSubtype="10" fill="hold" grpId="0" nodeType="with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animEffect transition="in" filter="blinds(horizontal)">
                                      <p:cBhvr>
                                        <p:cTn id="39" dur="500"/>
                                        <p:tgtEl>
                                          <p:spTgt spid="3">
                                            <p:txEl>
                                              <p:pRg st="9" end="9"/>
                                            </p:txEl>
                                          </p:spTgt>
                                        </p:tgtEl>
                                      </p:cBhvr>
                                    </p:animEffect>
                                  </p:childTnLst>
                                </p:cTn>
                              </p:par>
                              <p:par>
                                <p:cTn id="40" presetID="3" presetClass="entr" presetSubtype="10" fill="hold" nodeType="withEffect">
                                  <p:stCondLst>
                                    <p:cond delay="0"/>
                                  </p:stCondLst>
                                  <p:childTnLst>
                                    <p:set>
                                      <p:cBhvr>
                                        <p:cTn id="41" dur="1" fill="hold">
                                          <p:stCondLst>
                                            <p:cond delay="0"/>
                                          </p:stCondLst>
                                        </p:cTn>
                                        <p:tgtEl>
                                          <p:spTgt spid="5"/>
                                        </p:tgtEl>
                                        <p:attrNameLst>
                                          <p:attrName>style.visibility</p:attrName>
                                        </p:attrNameLst>
                                      </p:cBhvr>
                                      <p:to>
                                        <p:strVal val="visible"/>
                                      </p:to>
                                    </p:set>
                                    <p:animEffect transition="in" filter="blinds(horizontal)">
                                      <p:cBhvr>
                                        <p:cTn id="42" dur="500"/>
                                        <p:tgtEl>
                                          <p:spTgt spid="5"/>
                                        </p:tgtEl>
                                      </p:cBhvr>
                                    </p:animEffect>
                                  </p:childTnLst>
                                </p:cTn>
                              </p:par>
                              <p:par>
                                <p:cTn id="43" presetID="3" presetClass="entr" presetSubtype="10" fill="hold" grpId="0" nodeType="withEffect">
                                  <p:stCondLst>
                                    <p:cond delay="0"/>
                                  </p:stCondLst>
                                  <p:childTnLst>
                                    <p:set>
                                      <p:cBhvr>
                                        <p:cTn id="44" dur="1" fill="hold">
                                          <p:stCondLst>
                                            <p:cond delay="0"/>
                                          </p:stCondLst>
                                        </p:cTn>
                                        <p:tgtEl>
                                          <p:spTgt spid="24"/>
                                        </p:tgtEl>
                                        <p:attrNameLst>
                                          <p:attrName>style.visibility</p:attrName>
                                        </p:attrNameLst>
                                      </p:cBhvr>
                                      <p:to>
                                        <p:strVal val="visible"/>
                                      </p:to>
                                    </p:set>
                                    <p:animEffect transition="in" filter="blinds(horizontal)">
                                      <p:cBhvr>
                                        <p:cTn id="45" dur="500"/>
                                        <p:tgtEl>
                                          <p:spTgt spid="24"/>
                                        </p:tgtEl>
                                      </p:cBhvr>
                                    </p:animEffect>
                                  </p:childTnLst>
                                </p:cTn>
                              </p:par>
                              <p:par>
                                <p:cTn id="46" presetID="3" presetClass="entr" presetSubtype="10" fill="hold" grpId="0" nodeType="withEffect">
                                  <p:stCondLst>
                                    <p:cond delay="0"/>
                                  </p:stCondLst>
                                  <p:childTnLst>
                                    <p:set>
                                      <p:cBhvr>
                                        <p:cTn id="47" dur="1" fill="hold">
                                          <p:stCondLst>
                                            <p:cond delay="0"/>
                                          </p:stCondLst>
                                        </p:cTn>
                                        <p:tgtEl>
                                          <p:spTgt spid="25"/>
                                        </p:tgtEl>
                                        <p:attrNameLst>
                                          <p:attrName>style.visibility</p:attrName>
                                        </p:attrNameLst>
                                      </p:cBhvr>
                                      <p:to>
                                        <p:strVal val="visible"/>
                                      </p:to>
                                    </p:set>
                                    <p:animEffect transition="in" filter="blinds(horizontal)">
                                      <p:cBhvr>
                                        <p:cTn id="48" dur="500"/>
                                        <p:tgtEl>
                                          <p:spTgt spid="25"/>
                                        </p:tgtEl>
                                      </p:cBhvr>
                                    </p:animEffect>
                                  </p:childTnLst>
                                </p:cTn>
                              </p:par>
                              <p:par>
                                <p:cTn id="49" presetID="3" presetClass="entr" presetSubtype="10" fill="hold" grpId="0" nodeType="withEffect">
                                  <p:stCondLst>
                                    <p:cond delay="0"/>
                                  </p:stCondLst>
                                  <p:childTnLst>
                                    <p:set>
                                      <p:cBhvr>
                                        <p:cTn id="50" dur="1" fill="hold">
                                          <p:stCondLst>
                                            <p:cond delay="0"/>
                                          </p:stCondLst>
                                        </p:cTn>
                                        <p:tgtEl>
                                          <p:spTgt spid="26"/>
                                        </p:tgtEl>
                                        <p:attrNameLst>
                                          <p:attrName>style.visibility</p:attrName>
                                        </p:attrNameLst>
                                      </p:cBhvr>
                                      <p:to>
                                        <p:strVal val="visible"/>
                                      </p:to>
                                    </p:set>
                                    <p:animEffect transition="in" filter="blinds(horizontal)">
                                      <p:cBhvr>
                                        <p:cTn id="51" dur="500"/>
                                        <p:tgtEl>
                                          <p:spTgt spid="26"/>
                                        </p:tgtEl>
                                      </p:cBhvr>
                                    </p:animEffect>
                                  </p:childTnLst>
                                </p:cTn>
                              </p:par>
                              <p:par>
                                <p:cTn id="52" presetID="3" presetClass="entr" presetSubtype="10" fill="hold" grpId="0" nodeType="withEffect">
                                  <p:stCondLst>
                                    <p:cond delay="0"/>
                                  </p:stCondLst>
                                  <p:childTnLst>
                                    <p:set>
                                      <p:cBhvr>
                                        <p:cTn id="53" dur="1" fill="hold">
                                          <p:stCondLst>
                                            <p:cond delay="0"/>
                                          </p:stCondLst>
                                        </p:cTn>
                                        <p:tgtEl>
                                          <p:spTgt spid="27"/>
                                        </p:tgtEl>
                                        <p:attrNameLst>
                                          <p:attrName>style.visibility</p:attrName>
                                        </p:attrNameLst>
                                      </p:cBhvr>
                                      <p:to>
                                        <p:strVal val="visible"/>
                                      </p:to>
                                    </p:set>
                                    <p:animEffect transition="in" filter="blinds(horizontal)">
                                      <p:cBhvr>
                                        <p:cTn id="54" dur="500"/>
                                        <p:tgtEl>
                                          <p:spTgt spid="27"/>
                                        </p:tgtEl>
                                      </p:cBhvr>
                                    </p:animEffect>
                                  </p:childTnLst>
                                </p:cTn>
                              </p:par>
                              <p:par>
                                <p:cTn id="55" presetID="3" presetClass="entr" presetSubtype="10" fill="hold" grpId="0" nodeType="withEffect">
                                  <p:stCondLst>
                                    <p:cond delay="0"/>
                                  </p:stCondLst>
                                  <p:childTnLst>
                                    <p:set>
                                      <p:cBhvr>
                                        <p:cTn id="56" dur="1" fill="hold">
                                          <p:stCondLst>
                                            <p:cond delay="0"/>
                                          </p:stCondLst>
                                        </p:cTn>
                                        <p:tgtEl>
                                          <p:spTgt spid="28"/>
                                        </p:tgtEl>
                                        <p:attrNameLst>
                                          <p:attrName>style.visibility</p:attrName>
                                        </p:attrNameLst>
                                      </p:cBhvr>
                                      <p:to>
                                        <p:strVal val="visible"/>
                                      </p:to>
                                    </p:set>
                                    <p:animEffect transition="in" filter="blinds(horizontal)">
                                      <p:cBhvr>
                                        <p:cTn id="57" dur="500"/>
                                        <p:tgtEl>
                                          <p:spTgt spid="28"/>
                                        </p:tgtEl>
                                      </p:cBhvr>
                                    </p:animEffect>
                                  </p:childTnLst>
                                </p:cTn>
                              </p:par>
                              <p:par>
                                <p:cTn id="58" presetID="3" presetClass="entr" presetSubtype="10" fill="hold" grpId="0" nodeType="withEffect">
                                  <p:stCondLst>
                                    <p:cond delay="0"/>
                                  </p:stCondLst>
                                  <p:childTnLst>
                                    <p:set>
                                      <p:cBhvr>
                                        <p:cTn id="59" dur="1" fill="hold">
                                          <p:stCondLst>
                                            <p:cond delay="0"/>
                                          </p:stCondLst>
                                        </p:cTn>
                                        <p:tgtEl>
                                          <p:spTgt spid="31"/>
                                        </p:tgtEl>
                                        <p:attrNameLst>
                                          <p:attrName>style.visibility</p:attrName>
                                        </p:attrNameLst>
                                      </p:cBhvr>
                                      <p:to>
                                        <p:strVal val="visible"/>
                                      </p:to>
                                    </p:set>
                                    <p:animEffect transition="in" filter="blinds(horizontal)">
                                      <p:cBhvr>
                                        <p:cTn id="60" dur="500"/>
                                        <p:tgtEl>
                                          <p:spTgt spid="31"/>
                                        </p:tgtEl>
                                      </p:cBhvr>
                                    </p:animEffect>
                                  </p:childTnLst>
                                </p:cTn>
                              </p:par>
                              <p:par>
                                <p:cTn id="61" presetID="3" presetClass="entr" presetSubtype="10" fill="hold" grpId="0" nodeType="withEffect">
                                  <p:stCondLst>
                                    <p:cond delay="0"/>
                                  </p:stCondLst>
                                  <p:childTnLst>
                                    <p:set>
                                      <p:cBhvr>
                                        <p:cTn id="62" dur="1" fill="hold">
                                          <p:stCondLst>
                                            <p:cond delay="0"/>
                                          </p:stCondLst>
                                        </p:cTn>
                                        <p:tgtEl>
                                          <p:spTgt spid="32"/>
                                        </p:tgtEl>
                                        <p:attrNameLst>
                                          <p:attrName>style.visibility</p:attrName>
                                        </p:attrNameLst>
                                      </p:cBhvr>
                                      <p:to>
                                        <p:strVal val="visible"/>
                                      </p:to>
                                    </p:set>
                                    <p:animEffect transition="in" filter="blinds(horizontal)">
                                      <p:cBhvr>
                                        <p:cTn id="63" dur="500"/>
                                        <p:tgtEl>
                                          <p:spTgt spid="32"/>
                                        </p:tgtEl>
                                      </p:cBhvr>
                                    </p:animEffect>
                                  </p:childTnLst>
                                </p:cTn>
                              </p:par>
                              <p:par>
                                <p:cTn id="64" presetID="3" presetClass="entr" presetSubtype="10" fill="hold" grpId="0" nodeType="withEffect">
                                  <p:stCondLst>
                                    <p:cond delay="0"/>
                                  </p:stCondLst>
                                  <p:childTnLst>
                                    <p:set>
                                      <p:cBhvr>
                                        <p:cTn id="65" dur="1" fill="hold">
                                          <p:stCondLst>
                                            <p:cond delay="0"/>
                                          </p:stCondLst>
                                        </p:cTn>
                                        <p:tgtEl>
                                          <p:spTgt spid="30"/>
                                        </p:tgtEl>
                                        <p:attrNameLst>
                                          <p:attrName>style.visibility</p:attrName>
                                        </p:attrNameLst>
                                      </p:cBhvr>
                                      <p:to>
                                        <p:strVal val="visible"/>
                                      </p:to>
                                    </p:set>
                                    <p:animEffect transition="in" filter="blinds(horizontal)">
                                      <p:cBhvr>
                                        <p:cTn id="66" dur="500"/>
                                        <p:tgtEl>
                                          <p:spTgt spid="30"/>
                                        </p:tgtEl>
                                      </p:cBhvr>
                                    </p:animEffect>
                                  </p:childTnLst>
                                </p:cTn>
                              </p:par>
                              <p:par>
                                <p:cTn id="67" presetID="3" presetClass="entr" presetSubtype="10" fill="hold" grpId="0" nodeType="withEffect">
                                  <p:stCondLst>
                                    <p:cond delay="0"/>
                                  </p:stCondLst>
                                  <p:childTnLst>
                                    <p:set>
                                      <p:cBhvr>
                                        <p:cTn id="68" dur="1" fill="hold">
                                          <p:stCondLst>
                                            <p:cond delay="0"/>
                                          </p:stCondLst>
                                        </p:cTn>
                                        <p:tgtEl>
                                          <p:spTgt spid="29"/>
                                        </p:tgtEl>
                                        <p:attrNameLst>
                                          <p:attrName>style.visibility</p:attrName>
                                        </p:attrNameLst>
                                      </p:cBhvr>
                                      <p:to>
                                        <p:strVal val="visible"/>
                                      </p:to>
                                    </p:set>
                                    <p:animEffect transition="in" filter="blinds(horizontal)">
                                      <p:cBhvr>
                                        <p:cTn id="69" dur="500"/>
                                        <p:tgtEl>
                                          <p:spTgt spid="29"/>
                                        </p:tgtEl>
                                      </p:cBhvr>
                                    </p:animEffect>
                                  </p:childTnLst>
                                </p:cTn>
                              </p:par>
                              <p:par>
                                <p:cTn id="70" presetID="3" presetClass="entr" presetSubtype="10" fill="hold" nodeType="withEffect">
                                  <p:stCondLst>
                                    <p:cond delay="0"/>
                                  </p:stCondLst>
                                  <p:childTnLst>
                                    <p:set>
                                      <p:cBhvr>
                                        <p:cTn id="71" dur="1" fill="hold">
                                          <p:stCondLst>
                                            <p:cond delay="0"/>
                                          </p:stCondLst>
                                        </p:cTn>
                                        <p:tgtEl>
                                          <p:spTgt spid="6"/>
                                        </p:tgtEl>
                                        <p:attrNameLst>
                                          <p:attrName>style.visibility</p:attrName>
                                        </p:attrNameLst>
                                      </p:cBhvr>
                                      <p:to>
                                        <p:strVal val="visible"/>
                                      </p:to>
                                    </p:set>
                                    <p:animEffect transition="in" filter="blinds(horizontal)">
                                      <p:cBhvr>
                                        <p:cTn id="7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23" grpId="0"/>
      <p:bldP spid="24" grpId="0" animBg="1"/>
      <p:bldP spid="25" grpId="0" animBg="1"/>
      <p:bldP spid="26" grpId="0" animBg="1"/>
      <p:bldP spid="27" grpId="0" animBg="1"/>
      <p:bldP spid="29" grpId="0"/>
      <p:bldP spid="30" grpId="0"/>
      <p:bldP spid="28" grpId="0" animBg="1"/>
      <p:bldP spid="31" grpId="0" animBg="1"/>
      <p:bldP spid="3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Design Methods – Impact Scales </a:t>
            </a:r>
            <a:endParaRPr lang="en-US" dirty="0"/>
          </a:p>
        </p:txBody>
      </p:sp>
      <p:grpSp>
        <p:nvGrpSpPr>
          <p:cNvPr id="9" name="Group 8"/>
          <p:cNvGrpSpPr/>
          <p:nvPr/>
        </p:nvGrpSpPr>
        <p:grpSpPr>
          <a:xfrm>
            <a:off x="2673178" y="1862383"/>
            <a:ext cx="2269525" cy="831390"/>
            <a:chOff x="2673178" y="1862383"/>
            <a:chExt cx="2269525" cy="831390"/>
          </a:xfrm>
        </p:grpSpPr>
        <p:sp>
          <p:nvSpPr>
            <p:cNvPr id="6" name="Rectangle 5"/>
            <p:cNvSpPr/>
            <p:nvPr/>
          </p:nvSpPr>
          <p:spPr>
            <a:xfrm>
              <a:off x="4114800" y="2298357"/>
              <a:ext cx="827903" cy="3954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2673178" y="1862383"/>
              <a:ext cx="1243914" cy="3954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Content Placeholder 2"/>
          <p:cNvSpPr>
            <a:spLocks noGrp="1"/>
          </p:cNvSpPr>
          <p:nvPr>
            <p:ph idx="1"/>
          </p:nvPr>
        </p:nvSpPr>
        <p:spPr/>
        <p:txBody>
          <a:bodyPr/>
          <a:lstStyle/>
          <a:p>
            <a:r>
              <a:rPr lang="en-US" dirty="0" smtClean="0"/>
              <a:t>Log and </a:t>
            </a:r>
            <a:r>
              <a:rPr lang="en-US" dirty="0"/>
              <a:t>Decimal</a:t>
            </a:r>
            <a:r>
              <a:rPr lang="en-US" dirty="0" smtClean="0">
                <a:solidFill>
                  <a:srgbClr val="F2F2F2"/>
                </a:solidFill>
              </a:rPr>
              <a:t> </a:t>
            </a:r>
            <a:r>
              <a:rPr lang="en-US" dirty="0" smtClean="0"/>
              <a:t>scales</a:t>
            </a:r>
          </a:p>
          <a:p>
            <a:pPr lvl="1"/>
            <a:r>
              <a:rPr lang="en-US" dirty="0" smtClean="0"/>
              <a:t>Senior records vs. </a:t>
            </a:r>
            <a:r>
              <a:rPr lang="en-US" dirty="0"/>
              <a:t>junior</a:t>
            </a:r>
            <a:r>
              <a:rPr lang="en-US" dirty="0" smtClean="0">
                <a:solidFill>
                  <a:srgbClr val="F2F2F2"/>
                </a:solidFill>
              </a:rPr>
              <a:t> </a:t>
            </a:r>
            <a:r>
              <a:rPr lang="en-US" dirty="0" smtClean="0"/>
              <a:t>records</a:t>
            </a:r>
          </a:p>
        </p:txBody>
      </p:sp>
      <p:grpSp>
        <p:nvGrpSpPr>
          <p:cNvPr id="16" name="Group 15"/>
          <p:cNvGrpSpPr/>
          <p:nvPr/>
        </p:nvGrpSpPr>
        <p:grpSpPr>
          <a:xfrm>
            <a:off x="486965" y="2959052"/>
            <a:ext cx="5609035" cy="3692413"/>
            <a:chOff x="486965" y="2959052"/>
            <a:chExt cx="5609035" cy="3692413"/>
          </a:xfrm>
        </p:grpSpPr>
        <p:sp>
          <p:nvSpPr>
            <p:cNvPr id="4" name="TextBox 3"/>
            <p:cNvSpPr txBox="1"/>
            <p:nvPr/>
          </p:nvSpPr>
          <p:spPr>
            <a:xfrm>
              <a:off x="1926488" y="2959052"/>
              <a:ext cx="2719014" cy="480131"/>
            </a:xfrm>
            <a:prstGeom prst="rect">
              <a:avLst/>
            </a:prstGeom>
          </p:spPr>
          <p:txBody>
            <a:bodyPr vert="horz" lIns="91440" tIns="45720" rIns="91440" bIns="45720" rtlCol="0">
              <a:normAutofit/>
            </a:bodyPr>
            <a:lstStyle>
              <a:lvl1pPr marL="228600" indent="-228600">
                <a:lnSpc>
                  <a:spcPct val="90000"/>
                </a:lnSpc>
                <a:spcBef>
                  <a:spcPts val="1000"/>
                </a:spcBef>
                <a:buFont typeface="Arial" panose="020B0604020202020204" pitchFamily="34" charset="0"/>
                <a:buChar char="•"/>
                <a:defRPr sz="2800">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1pPr>
              <a:lvl2pPr marL="685800" indent="-228600">
                <a:lnSpc>
                  <a:spcPct val="90000"/>
                </a:lnSpc>
                <a:spcBef>
                  <a:spcPts val="500"/>
                </a:spcBef>
                <a:buFont typeface="Arial" panose="020B0604020202020204" pitchFamily="34" charset="0"/>
                <a:buChar char="•"/>
                <a:defRPr sz="2400">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2pPr>
              <a:lvl3pPr marL="1143000" indent="-228600">
                <a:lnSpc>
                  <a:spcPct val="90000"/>
                </a:lnSpc>
                <a:spcBef>
                  <a:spcPts val="500"/>
                </a:spcBef>
                <a:buFont typeface="Arial" panose="020B0604020202020204" pitchFamily="34" charset="0"/>
                <a:buChar char="•"/>
                <a:defRPr sz="2000">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3pPr>
              <a:lvl4pPr marL="1600200" indent="-228600">
                <a:lnSpc>
                  <a:spcPct val="90000"/>
                </a:lnSpc>
                <a:spcBef>
                  <a:spcPts val="500"/>
                </a:spcBef>
                <a:buFont typeface="Arial" panose="020B0604020202020204" pitchFamily="34" charset="0"/>
                <a:buChar char="•"/>
                <a:defRPr>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4pPr>
              <a:lvl5pPr marL="2057400" indent="-228600">
                <a:lnSpc>
                  <a:spcPct val="90000"/>
                </a:lnSpc>
                <a:spcBef>
                  <a:spcPts val="500"/>
                </a:spcBef>
                <a:buFont typeface="Arial" panose="020B0604020202020204" pitchFamily="34" charset="0"/>
                <a:buChar char="•"/>
                <a:defRPr>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indent="0" algn="ctr">
                <a:buNone/>
              </a:pPr>
              <a:r>
                <a:rPr lang="en-US" sz="2400" dirty="0"/>
                <a:t>Log</a:t>
              </a:r>
              <a:r>
                <a:rPr lang="en-US" sz="2400" baseline="-25000" dirty="0"/>
                <a:t>10</a:t>
              </a:r>
              <a:r>
                <a:rPr lang="en-US" sz="2400" dirty="0"/>
                <a:t> (Default)</a:t>
              </a:r>
            </a:p>
          </p:txBody>
        </p:sp>
        <p:pic>
          <p:nvPicPr>
            <p:cNvPr id="14" name="Picture 1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86965" y="3451065"/>
              <a:ext cx="5609035" cy="3200400"/>
            </a:xfrm>
            <a:prstGeom prst="rect">
              <a:avLst/>
            </a:prstGeom>
          </p:spPr>
        </p:pic>
      </p:grpSp>
      <p:grpSp>
        <p:nvGrpSpPr>
          <p:cNvPr id="17" name="Group 16"/>
          <p:cNvGrpSpPr/>
          <p:nvPr/>
        </p:nvGrpSpPr>
        <p:grpSpPr>
          <a:xfrm>
            <a:off x="6236900" y="2959052"/>
            <a:ext cx="5549014" cy="3692413"/>
            <a:chOff x="6236900" y="2959052"/>
            <a:chExt cx="5549014" cy="3692413"/>
          </a:xfrm>
        </p:grpSpPr>
        <p:sp>
          <p:nvSpPr>
            <p:cNvPr id="7" name="TextBox 6"/>
            <p:cNvSpPr txBox="1"/>
            <p:nvPr/>
          </p:nvSpPr>
          <p:spPr>
            <a:xfrm>
              <a:off x="8195318" y="2959052"/>
              <a:ext cx="1632178" cy="480131"/>
            </a:xfrm>
            <a:prstGeom prst="rect">
              <a:avLst/>
            </a:prstGeom>
          </p:spPr>
          <p:txBody>
            <a:bodyPr vert="horz" lIns="91440" tIns="45720" rIns="91440" bIns="45720" rtlCol="0">
              <a:normAutofit/>
            </a:bodyPr>
            <a:lstStyle>
              <a:lvl1pPr marL="228600" indent="-228600">
                <a:lnSpc>
                  <a:spcPct val="90000"/>
                </a:lnSpc>
                <a:spcBef>
                  <a:spcPts val="1000"/>
                </a:spcBef>
                <a:buFont typeface="Arial" panose="020B0604020202020204" pitchFamily="34" charset="0"/>
                <a:buChar char="•"/>
                <a:defRPr sz="2800">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1pPr>
              <a:lvl2pPr marL="685800" indent="-228600">
                <a:lnSpc>
                  <a:spcPct val="90000"/>
                </a:lnSpc>
                <a:spcBef>
                  <a:spcPts val="500"/>
                </a:spcBef>
                <a:buFont typeface="Arial" panose="020B0604020202020204" pitchFamily="34" charset="0"/>
                <a:buChar char="•"/>
                <a:defRPr sz="2400">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2pPr>
              <a:lvl3pPr marL="1143000" indent="-228600">
                <a:lnSpc>
                  <a:spcPct val="90000"/>
                </a:lnSpc>
                <a:spcBef>
                  <a:spcPts val="500"/>
                </a:spcBef>
                <a:buFont typeface="Arial" panose="020B0604020202020204" pitchFamily="34" charset="0"/>
                <a:buChar char="•"/>
                <a:defRPr sz="2000">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3pPr>
              <a:lvl4pPr marL="1600200" indent="-228600">
                <a:lnSpc>
                  <a:spcPct val="90000"/>
                </a:lnSpc>
                <a:spcBef>
                  <a:spcPts val="500"/>
                </a:spcBef>
                <a:buFont typeface="Arial" panose="020B0604020202020204" pitchFamily="34" charset="0"/>
                <a:buChar char="•"/>
                <a:defRPr>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4pPr>
              <a:lvl5pPr marL="2057400" indent="-228600">
                <a:lnSpc>
                  <a:spcPct val="90000"/>
                </a:lnSpc>
                <a:spcBef>
                  <a:spcPts val="500"/>
                </a:spcBef>
                <a:buFont typeface="Arial" panose="020B0604020202020204" pitchFamily="34" charset="0"/>
                <a:buChar char="•"/>
                <a:defRPr>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indent="0" algn="ctr">
                <a:buNone/>
              </a:pPr>
              <a:r>
                <a:rPr lang="en-US" sz="2400" dirty="0"/>
                <a:t>Decimal</a:t>
              </a:r>
            </a:p>
          </p:txBody>
        </p:sp>
        <p:pic>
          <p:nvPicPr>
            <p:cNvPr id="15" name="Picture 14"/>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236900" y="3451065"/>
              <a:ext cx="5549014" cy="3200400"/>
            </a:xfrm>
            <a:prstGeom prst="rect">
              <a:avLst/>
            </a:prstGeom>
          </p:spPr>
        </p:pic>
      </p:grpSp>
      <p:pic>
        <p:nvPicPr>
          <p:cNvPr id="18" name="Picture 17"/>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486965" y="3439183"/>
            <a:ext cx="5656283" cy="3291840"/>
          </a:xfrm>
          <a:prstGeom prst="rect">
            <a:avLst/>
          </a:prstGeom>
        </p:spPr>
      </p:pic>
      <p:pic>
        <p:nvPicPr>
          <p:cNvPr id="19" name="Picture 18"/>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6233264" y="3439183"/>
            <a:ext cx="5614508" cy="3291840"/>
          </a:xfrm>
          <a:prstGeom prst="rect">
            <a:avLst/>
          </a:prstGeom>
        </p:spPr>
      </p:pic>
      <p:sp>
        <p:nvSpPr>
          <p:cNvPr id="8" name="Slide Number Placeholder 7"/>
          <p:cNvSpPr>
            <a:spLocks noGrp="1"/>
          </p:cNvSpPr>
          <p:nvPr>
            <p:ph type="sldNum" sz="quarter" idx="12"/>
          </p:nvPr>
        </p:nvSpPr>
        <p:spPr/>
        <p:txBody>
          <a:bodyPr/>
          <a:lstStyle/>
          <a:p>
            <a:fld id="{8B74F74A-7BF3-1C41-9DD5-AD56B693B424}" type="slidenum">
              <a:rPr lang="en-US" smtClean="0"/>
              <a:t>15</a:t>
            </a:fld>
            <a:endParaRPr lang="en-US" dirty="0"/>
          </a:p>
        </p:txBody>
      </p:sp>
    </p:spTree>
    <p:extLst>
      <p:ext uri="{BB962C8B-B14F-4D97-AF65-F5344CB8AC3E}">
        <p14:creationId xmlns:p14="http://schemas.microsoft.com/office/powerpoint/2010/main" val="13075001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par>
                          <p:cTn id="13" fill="hold">
                            <p:stCondLst>
                              <p:cond delay="500"/>
                            </p:stCondLst>
                            <p:childTnLst>
                              <p:par>
                                <p:cTn id="14" presetID="3" presetClass="entr" presetSubtype="10" fill="hold" nodeType="after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blinds(horizontal)">
                                      <p:cBhvr>
                                        <p:cTn id="16" dur="1000"/>
                                        <p:tgtEl>
                                          <p:spTgt spid="16"/>
                                        </p:tgtEl>
                                      </p:cBhvr>
                                    </p:animEffect>
                                  </p:childTnLst>
                                </p:cTn>
                              </p:par>
                            </p:childTnLst>
                          </p:cTn>
                        </p:par>
                        <p:par>
                          <p:cTn id="17" fill="hold">
                            <p:stCondLst>
                              <p:cond delay="1500"/>
                            </p:stCondLst>
                            <p:childTnLst>
                              <p:par>
                                <p:cTn id="18" presetID="3" presetClass="entr" presetSubtype="10" fill="hold" nodeType="after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blinds(horizontal)">
                                      <p:cBhvr>
                                        <p:cTn id="20" dur="1000"/>
                                        <p:tgtEl>
                                          <p:spTgt spid="17"/>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nodeType="click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blinds(horizontal)">
                                      <p:cBhvr>
                                        <p:cTn id="25" dur="500"/>
                                        <p:tgtEl>
                                          <p:spTgt spid="18"/>
                                        </p:tgtEl>
                                      </p:cBhvr>
                                    </p:animEffect>
                                  </p:childTnLst>
                                </p:cTn>
                              </p:par>
                              <p:par>
                                <p:cTn id="26" presetID="3" presetClass="entr" presetSubtype="10" fill="hold" nodeType="with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blinds(horizontal)">
                                      <p:cBhvr>
                                        <p:cTn id="28" dur="500"/>
                                        <p:tgtEl>
                                          <p:spTgt spid="19"/>
                                        </p:tgtEl>
                                      </p:cBhvr>
                                    </p:animEffect>
                                  </p:childTnLst>
                                </p:cTn>
                              </p:par>
                              <p:par>
                                <p:cTn id="29" presetID="3" presetClass="entr" presetSubtype="10" fill="hold" nodeType="with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blinds(horizontal)">
                                      <p:cBhvr>
                                        <p:cTn id="3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Design Methods - Funding</a:t>
            </a:r>
            <a:endParaRPr lang="en-US" dirty="0"/>
          </a:p>
        </p:txBody>
      </p:sp>
      <p:sp>
        <p:nvSpPr>
          <p:cNvPr id="3" name="Content Placeholder 2"/>
          <p:cNvSpPr>
            <a:spLocks noGrp="1"/>
          </p:cNvSpPr>
          <p:nvPr>
            <p:ph idx="1"/>
          </p:nvPr>
        </p:nvSpPr>
        <p:spPr>
          <a:xfrm>
            <a:off x="1120000" y="4398189"/>
            <a:ext cx="10233800" cy="4351338"/>
          </a:xfrm>
        </p:spPr>
        <p:txBody>
          <a:bodyPr>
            <a:normAutofit/>
          </a:bodyPr>
          <a:lstStyle/>
          <a:p>
            <a:endParaRPr lang="en-US" sz="2000" dirty="0" smtClean="0"/>
          </a:p>
          <a:p>
            <a:r>
              <a:rPr lang="en-US" sz="2400" dirty="0" smtClean="0"/>
              <a:t>Tooltip displays details</a:t>
            </a:r>
          </a:p>
          <a:p>
            <a:pPr lvl="1"/>
            <a:r>
              <a:rPr lang="en-US" sz="2000" dirty="0" smtClean="0"/>
              <a:t>Agents, Year, Award ID, Amount and Roles such as PI, Co-PI, Investigator</a:t>
            </a:r>
            <a:endParaRPr lang="en-US" sz="2000" dirty="0"/>
          </a:p>
        </p:txBody>
      </p:sp>
      <p:pic>
        <p:nvPicPr>
          <p:cNvPr id="11" name="Picture 10"/>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734142" y="1548910"/>
            <a:ext cx="8778240" cy="2794359"/>
          </a:xfrm>
          <a:prstGeom prst="rect">
            <a:avLst/>
          </a:prstGeom>
        </p:spPr>
      </p:pic>
      <p:pic>
        <p:nvPicPr>
          <p:cNvPr id="12" name="Picture 11"/>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1734142" y="1546599"/>
            <a:ext cx="8778240" cy="2794359"/>
          </a:xfrm>
          <a:prstGeom prst="rect">
            <a:avLst/>
          </a:prstGeom>
        </p:spPr>
      </p:pic>
      <p:sp>
        <p:nvSpPr>
          <p:cNvPr id="6" name="Slide Number Placeholder 5"/>
          <p:cNvSpPr>
            <a:spLocks noGrp="1"/>
          </p:cNvSpPr>
          <p:nvPr>
            <p:ph type="sldNum" sz="quarter" idx="12"/>
          </p:nvPr>
        </p:nvSpPr>
        <p:spPr/>
        <p:txBody>
          <a:bodyPr/>
          <a:lstStyle/>
          <a:p>
            <a:fld id="{8B74F74A-7BF3-1C41-9DD5-AD56B693B424}" type="slidenum">
              <a:rPr lang="en-US" smtClean="0"/>
              <a:t>16</a:t>
            </a:fld>
            <a:endParaRPr lang="en-US" dirty="0"/>
          </a:p>
        </p:txBody>
      </p:sp>
      <p:pic>
        <p:nvPicPr>
          <p:cNvPr id="5" name="Picture 4"/>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9511706" y="4395878"/>
            <a:ext cx="2486192" cy="1022283"/>
          </a:xfrm>
          <a:prstGeom prst="rect">
            <a:avLst/>
          </a:prstGeom>
        </p:spPr>
      </p:pic>
    </p:spTree>
    <p:extLst>
      <p:ext uri="{BB962C8B-B14F-4D97-AF65-F5344CB8AC3E}">
        <p14:creationId xmlns:p14="http://schemas.microsoft.com/office/powerpoint/2010/main" val="14506769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blinds(horizontal)">
                                      <p:cBhvr>
                                        <p:cTn id="15" dur="500"/>
                                        <p:tgtEl>
                                          <p:spTgt spid="3">
                                            <p:txEl>
                                              <p:pRg st="2" end="2"/>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blinds(horizontal)">
                                      <p:cBhvr>
                                        <p:cTn id="1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701023"/>
            <a:ext cx="10515600" cy="1325563"/>
          </a:xfrm>
        </p:spPr>
        <p:txBody>
          <a:bodyPr>
            <a:normAutofit fontScale="90000"/>
          </a:bodyPr>
          <a:lstStyle/>
          <a:p>
            <a:r>
              <a:rPr lang="en-US" dirty="0" smtClean="0"/>
              <a:t>Design Methods – Ranked Density of Publication Types</a:t>
            </a:r>
            <a:endParaRPr lang="en-US" dirty="0"/>
          </a:p>
        </p:txBody>
      </p:sp>
      <p:sp>
        <p:nvSpPr>
          <p:cNvPr id="3" name="Content Placeholder 2"/>
          <p:cNvSpPr>
            <a:spLocks noGrp="1"/>
          </p:cNvSpPr>
          <p:nvPr>
            <p:ph idx="1"/>
          </p:nvPr>
        </p:nvSpPr>
        <p:spPr>
          <a:xfrm>
            <a:off x="1120000" y="2198845"/>
            <a:ext cx="6557304" cy="4351338"/>
          </a:xfrm>
        </p:spPr>
        <p:txBody>
          <a:bodyPr>
            <a:normAutofit/>
          </a:bodyPr>
          <a:lstStyle/>
          <a:p>
            <a:r>
              <a:rPr lang="en-US" dirty="0" smtClean="0"/>
              <a:t>Examples of different scholarly profiles</a:t>
            </a:r>
          </a:p>
          <a:p>
            <a:pPr marL="914400" lvl="1" indent="-457200">
              <a:buFont typeface="+mj-lt"/>
              <a:buAutoNum type="alphaUcPeriod"/>
            </a:pPr>
            <a:r>
              <a:rPr lang="en-US" dirty="0" smtClean="0"/>
              <a:t>Mix of journal and conference papers</a:t>
            </a:r>
          </a:p>
        </p:txBody>
      </p:sp>
      <p:sp>
        <p:nvSpPr>
          <p:cNvPr id="15" name="Slide Number Placeholder 14"/>
          <p:cNvSpPr>
            <a:spLocks noGrp="1"/>
          </p:cNvSpPr>
          <p:nvPr>
            <p:ph type="sldNum" sz="quarter" idx="12"/>
          </p:nvPr>
        </p:nvSpPr>
        <p:spPr/>
        <p:txBody>
          <a:bodyPr/>
          <a:lstStyle/>
          <a:p>
            <a:fld id="{8B74F74A-7BF3-1C41-9DD5-AD56B693B424}" type="slidenum">
              <a:rPr lang="en-US" smtClean="0"/>
              <a:t>17</a:t>
            </a:fld>
            <a:endParaRPr lang="en-US" dirty="0"/>
          </a:p>
        </p:txBody>
      </p:sp>
      <p:pic>
        <p:nvPicPr>
          <p:cNvPr id="18" name="Picture 17"/>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426765" y="4016237"/>
            <a:ext cx="7620287" cy="2637518"/>
          </a:xfrm>
          <a:prstGeom prst="rect">
            <a:avLst/>
          </a:prstGeom>
        </p:spPr>
      </p:pic>
      <p:sp>
        <p:nvSpPr>
          <p:cNvPr id="23" name="Rectangle 22"/>
          <p:cNvSpPr/>
          <p:nvPr/>
        </p:nvSpPr>
        <p:spPr>
          <a:xfrm>
            <a:off x="1426765" y="4016237"/>
            <a:ext cx="659694" cy="2681513"/>
          </a:xfrm>
          <a:prstGeom prst="rect">
            <a:avLst/>
          </a:prstGeom>
          <a:noFill/>
          <a:ln w="76200">
            <a:solidFill>
              <a:srgbClr val="00B0F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grpSp>
        <p:nvGrpSpPr>
          <p:cNvPr id="7" name="Group 6"/>
          <p:cNvGrpSpPr>
            <a:grpSpLocks noChangeAspect="1"/>
          </p:cNvGrpSpPr>
          <p:nvPr/>
        </p:nvGrpSpPr>
        <p:grpSpPr>
          <a:xfrm>
            <a:off x="8032701" y="1514349"/>
            <a:ext cx="1155797" cy="4868336"/>
            <a:chOff x="9070243" y="1543217"/>
            <a:chExt cx="1176897" cy="4957211"/>
          </a:xfrm>
        </p:grpSpPr>
        <p:pic>
          <p:nvPicPr>
            <p:cNvPr id="10" name="Picture 9"/>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9070243" y="1543217"/>
              <a:ext cx="1176897" cy="4519183"/>
            </a:xfrm>
            <a:prstGeom prst="rect">
              <a:avLst/>
            </a:prstGeom>
            <a:ln w="57150">
              <a:solidFill>
                <a:srgbClr val="00B0F0"/>
              </a:solidFill>
            </a:ln>
          </p:spPr>
        </p:pic>
        <p:sp>
          <p:nvSpPr>
            <p:cNvPr id="6" name="TextBox 5"/>
            <p:cNvSpPr txBox="1"/>
            <p:nvPr/>
          </p:nvSpPr>
          <p:spPr>
            <a:xfrm>
              <a:off x="9493421" y="6131096"/>
              <a:ext cx="330540" cy="369332"/>
            </a:xfrm>
            <a:prstGeom prst="rect">
              <a:avLst/>
            </a:prstGeom>
            <a:noFill/>
          </p:spPr>
          <p:txBody>
            <a:bodyPr wrap="none" rtlCol="0">
              <a:spAutoFit/>
            </a:bodyPr>
            <a:lstStyle/>
            <a:p>
              <a:r>
                <a:rPr lang="en-US" dirty="0" smtClean="0"/>
                <a:t>A</a:t>
              </a:r>
              <a:endParaRPr lang="en-US" dirty="0"/>
            </a:p>
          </p:txBody>
        </p:sp>
      </p:grpSp>
    </p:spTree>
    <p:extLst>
      <p:ext uri="{BB962C8B-B14F-4D97-AF65-F5344CB8AC3E}">
        <p14:creationId xmlns:p14="http://schemas.microsoft.com/office/powerpoint/2010/main" val="17284544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1"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blinds(horizontal)">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xit" presetSubtype="4" fill="hold" nodeType="clickEffect">
                                  <p:stCondLst>
                                    <p:cond delay="0"/>
                                  </p:stCondLst>
                                  <p:childTnLst>
                                    <p:anim calcmode="lin" valueType="num">
                                      <p:cBhvr additive="base">
                                        <p:cTn id="11" dur="500"/>
                                        <p:tgtEl>
                                          <p:spTgt spid="18"/>
                                        </p:tgtEl>
                                        <p:attrNameLst>
                                          <p:attrName>ppt_x</p:attrName>
                                        </p:attrNameLst>
                                      </p:cBhvr>
                                      <p:tavLst>
                                        <p:tav tm="0">
                                          <p:val>
                                            <p:strVal val="ppt_x"/>
                                          </p:val>
                                        </p:tav>
                                        <p:tav tm="100000">
                                          <p:val>
                                            <p:strVal val="ppt_x"/>
                                          </p:val>
                                        </p:tav>
                                      </p:tavLst>
                                    </p:anim>
                                    <p:anim calcmode="lin" valueType="num">
                                      <p:cBhvr additive="base">
                                        <p:cTn id="12" dur="500"/>
                                        <p:tgtEl>
                                          <p:spTgt spid="18"/>
                                        </p:tgtEl>
                                        <p:attrNameLst>
                                          <p:attrName>ppt_y</p:attrName>
                                        </p:attrNameLst>
                                      </p:cBhvr>
                                      <p:tavLst>
                                        <p:tav tm="0">
                                          <p:val>
                                            <p:strVal val="ppt_y"/>
                                          </p:val>
                                        </p:tav>
                                        <p:tav tm="100000">
                                          <p:val>
                                            <p:strVal val="1+ppt_h/2"/>
                                          </p:val>
                                        </p:tav>
                                      </p:tavLst>
                                    </p:anim>
                                    <p:set>
                                      <p:cBhvr>
                                        <p:cTn id="13" dur="1" fill="hold">
                                          <p:stCondLst>
                                            <p:cond delay="499"/>
                                          </p:stCondLst>
                                        </p:cTn>
                                        <p:tgtEl>
                                          <p:spTgt spid="18"/>
                                        </p:tgtEl>
                                        <p:attrNameLst>
                                          <p:attrName>style.visibility</p:attrName>
                                        </p:attrNameLst>
                                      </p:cBhvr>
                                      <p:to>
                                        <p:strVal val="hidden"/>
                                      </p:to>
                                    </p:set>
                                  </p:childTnLst>
                                </p:cTn>
                              </p:par>
                              <p:par>
                                <p:cTn id="14" presetID="2" presetClass="exit" presetSubtype="4" fill="hold" grpId="2" nodeType="withEffect">
                                  <p:stCondLst>
                                    <p:cond delay="0"/>
                                  </p:stCondLst>
                                  <p:childTnLst>
                                    <p:anim calcmode="lin" valueType="num">
                                      <p:cBhvr additive="base">
                                        <p:cTn id="15" dur="500"/>
                                        <p:tgtEl>
                                          <p:spTgt spid="23"/>
                                        </p:tgtEl>
                                        <p:attrNameLst>
                                          <p:attrName>ppt_x</p:attrName>
                                        </p:attrNameLst>
                                      </p:cBhvr>
                                      <p:tavLst>
                                        <p:tav tm="0">
                                          <p:val>
                                            <p:strVal val="ppt_x"/>
                                          </p:val>
                                        </p:tav>
                                        <p:tav tm="100000">
                                          <p:val>
                                            <p:strVal val="ppt_x"/>
                                          </p:val>
                                        </p:tav>
                                      </p:tavLst>
                                    </p:anim>
                                    <p:anim calcmode="lin" valueType="num">
                                      <p:cBhvr additive="base">
                                        <p:cTn id="16" dur="500"/>
                                        <p:tgtEl>
                                          <p:spTgt spid="23"/>
                                        </p:tgtEl>
                                        <p:attrNameLst>
                                          <p:attrName>ppt_y</p:attrName>
                                        </p:attrNameLst>
                                      </p:cBhvr>
                                      <p:tavLst>
                                        <p:tav tm="0">
                                          <p:val>
                                            <p:strVal val="ppt_y"/>
                                          </p:val>
                                        </p:tav>
                                        <p:tav tm="100000">
                                          <p:val>
                                            <p:strVal val="1+ppt_h/2"/>
                                          </p:val>
                                        </p:tav>
                                      </p:tavLst>
                                    </p:anim>
                                    <p:set>
                                      <p:cBhvr>
                                        <p:cTn id="17" dur="1" fill="hold">
                                          <p:stCondLst>
                                            <p:cond delay="499"/>
                                          </p:stCondLst>
                                        </p:cTn>
                                        <p:tgtEl>
                                          <p:spTgt spid="23"/>
                                        </p:tgtEl>
                                        <p:attrNameLst>
                                          <p:attrName>style.visibility</p:attrName>
                                        </p:attrNameLst>
                                      </p:cBhvr>
                                      <p:to>
                                        <p:strVal val="hidden"/>
                                      </p:to>
                                    </p:set>
                                  </p:childTnLst>
                                </p:cTn>
                              </p:par>
                              <p:par>
                                <p:cTn id="18" presetID="2" presetClass="entr" presetSubtype="4" fill="hold" nodeType="withEffect">
                                  <p:stCondLst>
                                    <p:cond delay="0"/>
                                  </p:stCondLst>
                                  <p:childTnLst>
                                    <p:set>
                                      <p:cBhvr>
                                        <p:cTn id="19" dur="1" fill="hold">
                                          <p:stCondLst>
                                            <p:cond delay="0"/>
                                          </p:stCondLst>
                                        </p:cTn>
                                        <p:tgtEl>
                                          <p:spTgt spid="7"/>
                                        </p:tgtEl>
                                        <p:attrNameLst>
                                          <p:attrName>style.visibility</p:attrName>
                                        </p:attrNameLst>
                                      </p:cBhvr>
                                      <p:to>
                                        <p:strVal val="visible"/>
                                      </p:to>
                                    </p:set>
                                    <p:anim calcmode="lin" valueType="num">
                                      <p:cBhvr additive="base">
                                        <p:cTn id="20" dur="500" fill="hold"/>
                                        <p:tgtEl>
                                          <p:spTgt spid="7"/>
                                        </p:tgtEl>
                                        <p:attrNameLst>
                                          <p:attrName>ppt_x</p:attrName>
                                        </p:attrNameLst>
                                      </p:cBhvr>
                                      <p:tavLst>
                                        <p:tav tm="0">
                                          <p:val>
                                            <p:strVal val="#ppt_x"/>
                                          </p:val>
                                        </p:tav>
                                        <p:tav tm="100000">
                                          <p:val>
                                            <p:strVal val="#ppt_x"/>
                                          </p:val>
                                        </p:tav>
                                      </p:tavLst>
                                    </p:anim>
                                    <p:anim calcmode="lin" valueType="num">
                                      <p:cBhvr additive="base">
                                        <p:cTn id="21"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1" animBg="1"/>
      <p:bldP spid="23" grpId="2"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701023"/>
            <a:ext cx="10515600" cy="1325563"/>
          </a:xfrm>
        </p:spPr>
        <p:txBody>
          <a:bodyPr>
            <a:normAutofit fontScale="90000"/>
          </a:bodyPr>
          <a:lstStyle/>
          <a:p>
            <a:r>
              <a:rPr lang="en-US" dirty="0" smtClean="0"/>
              <a:t>Design Methods – Ranked Density of Publication Types</a:t>
            </a:r>
            <a:endParaRPr lang="en-US" dirty="0"/>
          </a:p>
        </p:txBody>
      </p:sp>
      <p:sp>
        <p:nvSpPr>
          <p:cNvPr id="3" name="Content Placeholder 2"/>
          <p:cNvSpPr>
            <a:spLocks noGrp="1"/>
          </p:cNvSpPr>
          <p:nvPr>
            <p:ph idx="1"/>
          </p:nvPr>
        </p:nvSpPr>
        <p:spPr>
          <a:xfrm>
            <a:off x="1120000" y="2198845"/>
            <a:ext cx="6557304" cy="4351338"/>
          </a:xfrm>
        </p:spPr>
        <p:txBody>
          <a:bodyPr>
            <a:normAutofit/>
          </a:bodyPr>
          <a:lstStyle/>
          <a:p>
            <a:r>
              <a:rPr lang="en-US" dirty="0" smtClean="0"/>
              <a:t>Examples of different scholarly profiles</a:t>
            </a:r>
          </a:p>
          <a:p>
            <a:pPr marL="914400" lvl="1" indent="-457200">
              <a:buFont typeface="+mj-lt"/>
              <a:buAutoNum type="alphaUcPeriod"/>
            </a:pPr>
            <a:r>
              <a:rPr lang="en-US" dirty="0" smtClean="0"/>
              <a:t>Mix of journal and conference papers</a:t>
            </a:r>
          </a:p>
          <a:p>
            <a:pPr marL="914400" lvl="1" indent="-457200">
              <a:buFont typeface="+mj-lt"/>
              <a:buAutoNum type="alphaUcPeriod"/>
            </a:pPr>
            <a:r>
              <a:rPr lang="en-US" dirty="0" smtClean="0"/>
              <a:t>Preponderance of journal papers</a:t>
            </a:r>
          </a:p>
        </p:txBody>
      </p:sp>
      <p:sp>
        <p:nvSpPr>
          <p:cNvPr id="15" name="Slide Number Placeholder 14"/>
          <p:cNvSpPr>
            <a:spLocks noGrp="1"/>
          </p:cNvSpPr>
          <p:nvPr>
            <p:ph type="sldNum" sz="quarter" idx="12"/>
          </p:nvPr>
        </p:nvSpPr>
        <p:spPr/>
        <p:txBody>
          <a:bodyPr/>
          <a:lstStyle/>
          <a:p>
            <a:fld id="{8B74F74A-7BF3-1C41-9DD5-AD56B693B424}" type="slidenum">
              <a:rPr lang="en-US" smtClean="0"/>
              <a:t>18</a:t>
            </a:fld>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427508" y="4059840"/>
            <a:ext cx="7613692" cy="2635234"/>
          </a:xfrm>
          <a:prstGeom prst="rect">
            <a:avLst/>
          </a:prstGeom>
        </p:spPr>
      </p:pic>
      <p:sp>
        <p:nvSpPr>
          <p:cNvPr id="21" name="Rectangle 20"/>
          <p:cNvSpPr/>
          <p:nvPr/>
        </p:nvSpPr>
        <p:spPr>
          <a:xfrm>
            <a:off x="1418715" y="4059840"/>
            <a:ext cx="659694" cy="2681513"/>
          </a:xfrm>
          <a:prstGeom prst="rect">
            <a:avLst/>
          </a:prstGeom>
          <a:noFill/>
          <a:ln w="76200">
            <a:solidFill>
              <a:srgbClr val="00B0F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grpSp>
        <p:nvGrpSpPr>
          <p:cNvPr id="5" name="Group 4"/>
          <p:cNvGrpSpPr/>
          <p:nvPr/>
        </p:nvGrpSpPr>
        <p:grpSpPr>
          <a:xfrm>
            <a:off x="9430546" y="1514347"/>
            <a:ext cx="1155797" cy="4871489"/>
            <a:chOff x="9797803" y="1333928"/>
            <a:chExt cx="1155797" cy="4871489"/>
          </a:xfrm>
        </p:grpSpPr>
        <p:pic>
          <p:nvPicPr>
            <p:cNvPr id="20" name="Picture 19"/>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9797803" y="1333928"/>
              <a:ext cx="1155797" cy="4467642"/>
            </a:xfrm>
            <a:prstGeom prst="rect">
              <a:avLst/>
            </a:prstGeom>
            <a:ln w="57150">
              <a:solidFill>
                <a:srgbClr val="00B0F0"/>
              </a:solidFill>
            </a:ln>
          </p:spPr>
        </p:pic>
        <p:sp>
          <p:nvSpPr>
            <p:cNvPr id="22" name="TextBox 21"/>
            <p:cNvSpPr txBox="1"/>
            <p:nvPr/>
          </p:nvSpPr>
          <p:spPr>
            <a:xfrm>
              <a:off x="10215240" y="5836085"/>
              <a:ext cx="320922" cy="369332"/>
            </a:xfrm>
            <a:prstGeom prst="rect">
              <a:avLst/>
            </a:prstGeom>
            <a:noFill/>
          </p:spPr>
          <p:txBody>
            <a:bodyPr wrap="none" rtlCol="0">
              <a:spAutoFit/>
            </a:bodyPr>
            <a:lstStyle/>
            <a:p>
              <a:r>
                <a:rPr lang="en-US" smtClean="0"/>
                <a:t>B</a:t>
              </a:r>
              <a:endParaRPr lang="en-US" dirty="0"/>
            </a:p>
          </p:txBody>
        </p:sp>
      </p:grpSp>
    </p:spTree>
    <p:extLst>
      <p:ext uri="{BB962C8B-B14F-4D97-AF65-F5344CB8AC3E}">
        <p14:creationId xmlns:p14="http://schemas.microsoft.com/office/powerpoint/2010/main" val="20720589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grpId="1" nodeType="click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blinds(horizontal)">
                                      <p:cBhvr>
                                        <p:cTn id="13" dur="500"/>
                                        <p:tgtEl>
                                          <p:spTgt spid="21"/>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xit" presetSubtype="4" fill="hold" grpId="0" nodeType="clickEffect">
                                  <p:stCondLst>
                                    <p:cond delay="0"/>
                                  </p:stCondLst>
                                  <p:childTnLst>
                                    <p:anim calcmode="lin" valueType="num">
                                      <p:cBhvr additive="base">
                                        <p:cTn id="17" dur="500"/>
                                        <p:tgtEl>
                                          <p:spTgt spid="21"/>
                                        </p:tgtEl>
                                        <p:attrNameLst>
                                          <p:attrName>ppt_x</p:attrName>
                                        </p:attrNameLst>
                                      </p:cBhvr>
                                      <p:tavLst>
                                        <p:tav tm="0">
                                          <p:val>
                                            <p:strVal val="ppt_x"/>
                                          </p:val>
                                        </p:tav>
                                        <p:tav tm="100000">
                                          <p:val>
                                            <p:strVal val="ppt_x"/>
                                          </p:val>
                                        </p:tav>
                                      </p:tavLst>
                                    </p:anim>
                                    <p:anim calcmode="lin" valueType="num">
                                      <p:cBhvr additive="base">
                                        <p:cTn id="18" dur="500"/>
                                        <p:tgtEl>
                                          <p:spTgt spid="21"/>
                                        </p:tgtEl>
                                        <p:attrNameLst>
                                          <p:attrName>ppt_y</p:attrName>
                                        </p:attrNameLst>
                                      </p:cBhvr>
                                      <p:tavLst>
                                        <p:tav tm="0">
                                          <p:val>
                                            <p:strVal val="ppt_y"/>
                                          </p:val>
                                        </p:tav>
                                        <p:tav tm="100000">
                                          <p:val>
                                            <p:strVal val="1+ppt_h/2"/>
                                          </p:val>
                                        </p:tav>
                                      </p:tavLst>
                                    </p:anim>
                                    <p:set>
                                      <p:cBhvr>
                                        <p:cTn id="19" dur="1" fill="hold">
                                          <p:stCondLst>
                                            <p:cond delay="499"/>
                                          </p:stCondLst>
                                        </p:cTn>
                                        <p:tgtEl>
                                          <p:spTgt spid="21"/>
                                        </p:tgtEl>
                                        <p:attrNameLst>
                                          <p:attrName>style.visibility</p:attrName>
                                        </p:attrNameLst>
                                      </p:cBhvr>
                                      <p:to>
                                        <p:strVal val="hidden"/>
                                      </p:to>
                                    </p:set>
                                  </p:childTnLst>
                                </p:cTn>
                              </p:par>
                              <p:par>
                                <p:cTn id="20" presetID="2" presetClass="exit" presetSubtype="4" fill="hold" nodeType="withEffect">
                                  <p:stCondLst>
                                    <p:cond delay="0"/>
                                  </p:stCondLst>
                                  <p:childTnLst>
                                    <p:anim calcmode="lin" valueType="num">
                                      <p:cBhvr additive="base">
                                        <p:cTn id="21" dur="500"/>
                                        <p:tgtEl>
                                          <p:spTgt spid="4"/>
                                        </p:tgtEl>
                                        <p:attrNameLst>
                                          <p:attrName>ppt_x</p:attrName>
                                        </p:attrNameLst>
                                      </p:cBhvr>
                                      <p:tavLst>
                                        <p:tav tm="0">
                                          <p:val>
                                            <p:strVal val="ppt_x"/>
                                          </p:val>
                                        </p:tav>
                                        <p:tav tm="100000">
                                          <p:val>
                                            <p:strVal val="ppt_x"/>
                                          </p:val>
                                        </p:tav>
                                      </p:tavLst>
                                    </p:anim>
                                    <p:anim calcmode="lin" valueType="num">
                                      <p:cBhvr additive="base">
                                        <p:cTn id="22" dur="500"/>
                                        <p:tgtEl>
                                          <p:spTgt spid="4"/>
                                        </p:tgtEl>
                                        <p:attrNameLst>
                                          <p:attrName>ppt_y</p:attrName>
                                        </p:attrNameLst>
                                      </p:cBhvr>
                                      <p:tavLst>
                                        <p:tav tm="0">
                                          <p:val>
                                            <p:strVal val="ppt_y"/>
                                          </p:val>
                                        </p:tav>
                                        <p:tav tm="100000">
                                          <p:val>
                                            <p:strVal val="1+ppt_h/2"/>
                                          </p:val>
                                        </p:tav>
                                      </p:tavLst>
                                    </p:anim>
                                    <p:set>
                                      <p:cBhvr>
                                        <p:cTn id="23" dur="1" fill="hold">
                                          <p:stCondLst>
                                            <p:cond delay="499"/>
                                          </p:stCondLst>
                                        </p:cTn>
                                        <p:tgtEl>
                                          <p:spTgt spid="4"/>
                                        </p:tgtEl>
                                        <p:attrNameLst>
                                          <p:attrName>style.visibility</p:attrName>
                                        </p:attrNameLst>
                                      </p:cBhvr>
                                      <p:to>
                                        <p:strVal val="hidden"/>
                                      </p:to>
                                    </p:set>
                                  </p:childTnLst>
                                </p:cTn>
                              </p:par>
                              <p:par>
                                <p:cTn id="24" presetID="2" presetClass="entr" presetSubtype="4" fill="hold" nodeType="withEffect">
                                  <p:stCondLst>
                                    <p:cond delay="0"/>
                                  </p:stCondLst>
                                  <p:childTnLst>
                                    <p:set>
                                      <p:cBhvr>
                                        <p:cTn id="25" dur="1" fill="hold">
                                          <p:stCondLst>
                                            <p:cond delay="0"/>
                                          </p:stCondLst>
                                        </p:cTn>
                                        <p:tgtEl>
                                          <p:spTgt spid="5"/>
                                        </p:tgtEl>
                                        <p:attrNameLst>
                                          <p:attrName>style.visibility</p:attrName>
                                        </p:attrNameLst>
                                      </p:cBhvr>
                                      <p:to>
                                        <p:strVal val="visible"/>
                                      </p:to>
                                    </p:set>
                                    <p:anim calcmode="lin" valueType="num">
                                      <p:cBhvr additive="base">
                                        <p:cTn id="26" dur="500" fill="hold"/>
                                        <p:tgtEl>
                                          <p:spTgt spid="5"/>
                                        </p:tgtEl>
                                        <p:attrNameLst>
                                          <p:attrName>ppt_x</p:attrName>
                                        </p:attrNameLst>
                                      </p:cBhvr>
                                      <p:tavLst>
                                        <p:tav tm="0">
                                          <p:val>
                                            <p:strVal val="#ppt_x"/>
                                          </p:val>
                                        </p:tav>
                                        <p:tav tm="100000">
                                          <p:val>
                                            <p:strVal val="#ppt_x"/>
                                          </p:val>
                                        </p:tav>
                                      </p:tavLst>
                                    </p:anim>
                                    <p:anim calcmode="lin" valueType="num">
                                      <p:cBhvr additive="base">
                                        <p:cTn id="27"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21" grpId="0" animBg="1"/>
      <p:bldP spid="21" grpId="1"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438593" y="4026904"/>
            <a:ext cx="7425819" cy="2694571"/>
          </a:xfrm>
          <a:prstGeom prst="rect">
            <a:avLst/>
          </a:prstGeom>
        </p:spPr>
      </p:pic>
      <p:sp>
        <p:nvSpPr>
          <p:cNvPr id="2" name="Title 1"/>
          <p:cNvSpPr>
            <a:spLocks noGrp="1"/>
          </p:cNvSpPr>
          <p:nvPr>
            <p:ph type="title"/>
          </p:nvPr>
        </p:nvSpPr>
        <p:spPr>
          <a:xfrm>
            <a:off x="838200" y="701023"/>
            <a:ext cx="10515600" cy="1325563"/>
          </a:xfrm>
        </p:spPr>
        <p:txBody>
          <a:bodyPr>
            <a:normAutofit fontScale="90000"/>
          </a:bodyPr>
          <a:lstStyle/>
          <a:p>
            <a:r>
              <a:rPr lang="en-US" dirty="0" smtClean="0"/>
              <a:t>Design Methods – Ranked Density of Publication Types</a:t>
            </a:r>
            <a:endParaRPr lang="en-US" dirty="0"/>
          </a:p>
        </p:txBody>
      </p:sp>
      <p:sp>
        <p:nvSpPr>
          <p:cNvPr id="3" name="Content Placeholder 2"/>
          <p:cNvSpPr>
            <a:spLocks noGrp="1"/>
          </p:cNvSpPr>
          <p:nvPr>
            <p:ph idx="1"/>
          </p:nvPr>
        </p:nvSpPr>
        <p:spPr>
          <a:xfrm>
            <a:off x="1120000" y="2198845"/>
            <a:ext cx="6557304" cy="4351338"/>
          </a:xfrm>
        </p:spPr>
        <p:txBody>
          <a:bodyPr>
            <a:normAutofit/>
          </a:bodyPr>
          <a:lstStyle/>
          <a:p>
            <a:r>
              <a:rPr lang="en-US" dirty="0" smtClean="0"/>
              <a:t>Examples of different scholarly profiles</a:t>
            </a:r>
          </a:p>
          <a:p>
            <a:pPr marL="914400" lvl="1" indent="-457200">
              <a:buFont typeface="+mj-lt"/>
              <a:buAutoNum type="alphaUcPeriod"/>
            </a:pPr>
            <a:r>
              <a:rPr lang="en-US" dirty="0" smtClean="0"/>
              <a:t>Mix of journal and conference papers</a:t>
            </a:r>
          </a:p>
          <a:p>
            <a:pPr marL="914400" lvl="1" indent="-457200">
              <a:buFont typeface="+mj-lt"/>
              <a:buAutoNum type="alphaUcPeriod"/>
            </a:pPr>
            <a:r>
              <a:rPr lang="en-US" dirty="0" smtClean="0"/>
              <a:t>Preponderance of journal papers</a:t>
            </a:r>
          </a:p>
          <a:p>
            <a:pPr marL="914400" lvl="1" indent="-457200">
              <a:buFont typeface="+mj-lt"/>
              <a:buAutoNum type="alphaUcPeriod"/>
            </a:pPr>
            <a:r>
              <a:rPr lang="en-US" dirty="0" smtClean="0"/>
              <a:t>Mix of conference papers and patents</a:t>
            </a:r>
          </a:p>
          <a:p>
            <a:endParaRPr lang="en-US" dirty="0" smtClean="0"/>
          </a:p>
          <a:p>
            <a:r>
              <a:rPr lang="en-US" dirty="0" smtClean="0"/>
              <a:t>Why this is useful?</a:t>
            </a:r>
          </a:p>
          <a:p>
            <a:pPr lvl="1"/>
            <a:r>
              <a:rPr lang="en-US" dirty="0" smtClean="0"/>
              <a:t>Aids in comprehending the scholarly profile</a:t>
            </a:r>
          </a:p>
          <a:p>
            <a:pPr lvl="1"/>
            <a:r>
              <a:rPr lang="en-US" dirty="0" smtClean="0"/>
              <a:t>Reveals the type of publication producing the biggest impact</a:t>
            </a:r>
          </a:p>
          <a:p>
            <a:endParaRPr lang="en-US" dirty="0" smtClean="0"/>
          </a:p>
        </p:txBody>
      </p:sp>
      <p:sp>
        <p:nvSpPr>
          <p:cNvPr id="15" name="Slide Number Placeholder 14"/>
          <p:cNvSpPr>
            <a:spLocks noGrp="1"/>
          </p:cNvSpPr>
          <p:nvPr>
            <p:ph type="sldNum" sz="quarter" idx="12"/>
          </p:nvPr>
        </p:nvSpPr>
        <p:spPr/>
        <p:txBody>
          <a:bodyPr/>
          <a:lstStyle/>
          <a:p>
            <a:fld id="{8B74F74A-7BF3-1C41-9DD5-AD56B693B424}" type="slidenum">
              <a:rPr lang="en-US" smtClean="0"/>
              <a:t>19</a:t>
            </a:fld>
            <a:endParaRPr lang="en-US" dirty="0"/>
          </a:p>
        </p:txBody>
      </p:sp>
      <p:sp>
        <p:nvSpPr>
          <p:cNvPr id="21" name="Rectangle 20"/>
          <p:cNvSpPr/>
          <p:nvPr/>
        </p:nvSpPr>
        <p:spPr>
          <a:xfrm>
            <a:off x="1418715" y="4059840"/>
            <a:ext cx="659694" cy="2681513"/>
          </a:xfrm>
          <a:prstGeom prst="rect">
            <a:avLst/>
          </a:prstGeom>
          <a:noFill/>
          <a:ln w="76200">
            <a:solidFill>
              <a:srgbClr val="00B0F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grpSp>
        <p:nvGrpSpPr>
          <p:cNvPr id="4" name="Group 3"/>
          <p:cNvGrpSpPr/>
          <p:nvPr/>
        </p:nvGrpSpPr>
        <p:grpSpPr>
          <a:xfrm>
            <a:off x="10800565" y="1514347"/>
            <a:ext cx="1090699" cy="4871489"/>
            <a:chOff x="10800565" y="1514347"/>
            <a:chExt cx="1090699" cy="4871489"/>
          </a:xfrm>
        </p:grpSpPr>
        <p:pic>
          <p:nvPicPr>
            <p:cNvPr id="28" name="Picture 27"/>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10800565" y="1514347"/>
              <a:ext cx="1090699" cy="4467642"/>
            </a:xfrm>
            <a:prstGeom prst="rect">
              <a:avLst/>
            </a:prstGeom>
            <a:ln w="57150">
              <a:solidFill>
                <a:srgbClr val="00B0F0"/>
              </a:solidFill>
            </a:ln>
          </p:spPr>
        </p:pic>
        <p:sp>
          <p:nvSpPr>
            <p:cNvPr id="29" name="TextBox 28"/>
            <p:cNvSpPr txBox="1"/>
            <p:nvPr/>
          </p:nvSpPr>
          <p:spPr>
            <a:xfrm>
              <a:off x="11152476" y="6016504"/>
              <a:ext cx="320922" cy="369332"/>
            </a:xfrm>
            <a:prstGeom prst="rect">
              <a:avLst/>
            </a:prstGeom>
            <a:noFill/>
          </p:spPr>
          <p:txBody>
            <a:bodyPr wrap="none" rtlCol="0">
              <a:spAutoFit/>
            </a:bodyPr>
            <a:lstStyle/>
            <a:p>
              <a:r>
                <a:rPr lang="en-US" smtClean="0"/>
                <a:t>C</a:t>
              </a:r>
              <a:endParaRPr lang="en-US" dirty="0"/>
            </a:p>
          </p:txBody>
        </p:sp>
      </p:grpSp>
      <p:grpSp>
        <p:nvGrpSpPr>
          <p:cNvPr id="30" name="Group 29"/>
          <p:cNvGrpSpPr/>
          <p:nvPr/>
        </p:nvGrpSpPr>
        <p:grpSpPr>
          <a:xfrm>
            <a:off x="9430546" y="1514347"/>
            <a:ext cx="1155797" cy="4871489"/>
            <a:chOff x="9797803" y="1333928"/>
            <a:chExt cx="1155797" cy="4871489"/>
          </a:xfrm>
        </p:grpSpPr>
        <p:pic>
          <p:nvPicPr>
            <p:cNvPr id="31" name="Picture 30"/>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9797803" y="1333928"/>
              <a:ext cx="1155797" cy="4467642"/>
            </a:xfrm>
            <a:prstGeom prst="rect">
              <a:avLst/>
            </a:prstGeom>
            <a:ln w="57150">
              <a:solidFill>
                <a:srgbClr val="00B0F0"/>
              </a:solidFill>
            </a:ln>
          </p:spPr>
        </p:pic>
        <p:sp>
          <p:nvSpPr>
            <p:cNvPr id="32" name="TextBox 31"/>
            <p:cNvSpPr txBox="1"/>
            <p:nvPr/>
          </p:nvSpPr>
          <p:spPr>
            <a:xfrm>
              <a:off x="10215240" y="5836085"/>
              <a:ext cx="320922" cy="369332"/>
            </a:xfrm>
            <a:prstGeom prst="rect">
              <a:avLst/>
            </a:prstGeom>
            <a:noFill/>
          </p:spPr>
          <p:txBody>
            <a:bodyPr wrap="none" rtlCol="0">
              <a:spAutoFit/>
            </a:bodyPr>
            <a:lstStyle/>
            <a:p>
              <a:r>
                <a:rPr lang="en-US" smtClean="0"/>
                <a:t>B</a:t>
              </a:r>
              <a:endParaRPr lang="en-US" dirty="0"/>
            </a:p>
          </p:txBody>
        </p:sp>
      </p:grpSp>
      <p:grpSp>
        <p:nvGrpSpPr>
          <p:cNvPr id="33" name="Group 32"/>
          <p:cNvGrpSpPr>
            <a:grpSpLocks noChangeAspect="1"/>
          </p:cNvGrpSpPr>
          <p:nvPr/>
        </p:nvGrpSpPr>
        <p:grpSpPr>
          <a:xfrm>
            <a:off x="8032701" y="1514349"/>
            <a:ext cx="1155797" cy="4868336"/>
            <a:chOff x="9070243" y="1543217"/>
            <a:chExt cx="1176897" cy="4957211"/>
          </a:xfrm>
        </p:grpSpPr>
        <p:pic>
          <p:nvPicPr>
            <p:cNvPr id="34" name="Picture 33"/>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9070243" y="1543217"/>
              <a:ext cx="1176897" cy="4519183"/>
            </a:xfrm>
            <a:prstGeom prst="rect">
              <a:avLst/>
            </a:prstGeom>
            <a:ln w="57150">
              <a:solidFill>
                <a:srgbClr val="00B0F0"/>
              </a:solidFill>
            </a:ln>
          </p:spPr>
        </p:pic>
        <p:sp>
          <p:nvSpPr>
            <p:cNvPr id="35" name="TextBox 34"/>
            <p:cNvSpPr txBox="1"/>
            <p:nvPr/>
          </p:nvSpPr>
          <p:spPr>
            <a:xfrm>
              <a:off x="9493421" y="6131096"/>
              <a:ext cx="330540" cy="369332"/>
            </a:xfrm>
            <a:prstGeom prst="rect">
              <a:avLst/>
            </a:prstGeom>
            <a:noFill/>
          </p:spPr>
          <p:txBody>
            <a:bodyPr wrap="none" rtlCol="0">
              <a:spAutoFit/>
            </a:bodyPr>
            <a:lstStyle/>
            <a:p>
              <a:r>
                <a:rPr lang="en-US" dirty="0" smtClean="0"/>
                <a:t>A</a:t>
              </a:r>
              <a:endParaRPr lang="en-US" dirty="0"/>
            </a:p>
          </p:txBody>
        </p:sp>
      </p:grpSp>
    </p:spTree>
    <p:extLst>
      <p:ext uri="{BB962C8B-B14F-4D97-AF65-F5344CB8AC3E}">
        <p14:creationId xmlns:p14="http://schemas.microsoft.com/office/powerpoint/2010/main" val="9160717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3" presetClass="entr" presetSubtype="1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blinds(horizontal)">
                                      <p:cBhvr>
                                        <p:cTn id="15" dur="500"/>
                                        <p:tgtEl>
                                          <p:spTgt spid="17"/>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21"/>
                                        </p:tgtEl>
                                        <p:attrNameLst>
                                          <p:attrName>style.visibility</p:attrName>
                                        </p:attrNameLst>
                                      </p:cBhvr>
                                      <p:to>
                                        <p:strVal val="visible"/>
                                      </p:to>
                                    </p:set>
                                    <p:animEffect transition="in" filter="blinds(horizontal)">
                                      <p:cBhvr>
                                        <p:cTn id="20" dur="500"/>
                                        <p:tgtEl>
                                          <p:spTgt spid="21"/>
                                        </p:tgtEl>
                                      </p:cBhvr>
                                    </p:animEffect>
                                  </p:childTnLst>
                                </p:cTn>
                              </p:par>
                            </p:childTnLst>
                          </p:cTn>
                        </p:par>
                      </p:childTnLst>
                    </p:cTn>
                  </p:par>
                  <p:par>
                    <p:cTn id="21" fill="hold">
                      <p:stCondLst>
                        <p:cond delay="indefinite"/>
                      </p:stCondLst>
                      <p:childTnLst>
                        <p:par>
                          <p:cTn id="22" fill="hold">
                            <p:stCondLst>
                              <p:cond delay="0"/>
                            </p:stCondLst>
                            <p:childTnLst>
                              <p:par>
                                <p:cTn id="23" presetID="2" presetClass="exit" presetSubtype="4" fill="hold" grpId="1" nodeType="clickEffect">
                                  <p:stCondLst>
                                    <p:cond delay="0"/>
                                  </p:stCondLst>
                                  <p:childTnLst>
                                    <p:anim calcmode="lin" valueType="num">
                                      <p:cBhvr additive="base">
                                        <p:cTn id="24" dur="500"/>
                                        <p:tgtEl>
                                          <p:spTgt spid="21"/>
                                        </p:tgtEl>
                                        <p:attrNameLst>
                                          <p:attrName>ppt_x</p:attrName>
                                        </p:attrNameLst>
                                      </p:cBhvr>
                                      <p:tavLst>
                                        <p:tav tm="0">
                                          <p:val>
                                            <p:strVal val="ppt_x"/>
                                          </p:val>
                                        </p:tav>
                                        <p:tav tm="100000">
                                          <p:val>
                                            <p:strVal val="ppt_x"/>
                                          </p:val>
                                        </p:tav>
                                      </p:tavLst>
                                    </p:anim>
                                    <p:anim calcmode="lin" valueType="num">
                                      <p:cBhvr additive="base">
                                        <p:cTn id="25" dur="500"/>
                                        <p:tgtEl>
                                          <p:spTgt spid="21"/>
                                        </p:tgtEl>
                                        <p:attrNameLst>
                                          <p:attrName>ppt_y</p:attrName>
                                        </p:attrNameLst>
                                      </p:cBhvr>
                                      <p:tavLst>
                                        <p:tav tm="0">
                                          <p:val>
                                            <p:strVal val="ppt_y"/>
                                          </p:val>
                                        </p:tav>
                                        <p:tav tm="100000">
                                          <p:val>
                                            <p:strVal val="1+ppt_h/2"/>
                                          </p:val>
                                        </p:tav>
                                      </p:tavLst>
                                    </p:anim>
                                    <p:set>
                                      <p:cBhvr>
                                        <p:cTn id="26" dur="1" fill="hold">
                                          <p:stCondLst>
                                            <p:cond delay="499"/>
                                          </p:stCondLst>
                                        </p:cTn>
                                        <p:tgtEl>
                                          <p:spTgt spid="21"/>
                                        </p:tgtEl>
                                        <p:attrNameLst>
                                          <p:attrName>style.visibility</p:attrName>
                                        </p:attrNameLst>
                                      </p:cBhvr>
                                      <p:to>
                                        <p:strVal val="hidden"/>
                                      </p:to>
                                    </p:set>
                                  </p:childTnLst>
                                </p:cTn>
                              </p:par>
                              <p:par>
                                <p:cTn id="27" presetID="3" presetClass="entr" presetSubtype="10" fill="hold" nodeType="with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blinds(horizontal)">
                                      <p:cBhvr>
                                        <p:cTn id="29" dur="500"/>
                                        <p:tgtEl>
                                          <p:spTgt spid="4"/>
                                        </p:tgtEl>
                                      </p:cBhvr>
                                    </p:animEffect>
                                  </p:childTnLst>
                                </p:cTn>
                              </p:par>
                              <p:par>
                                <p:cTn id="30" presetID="2" presetClass="exit" presetSubtype="4" fill="hold" nodeType="withEffect">
                                  <p:stCondLst>
                                    <p:cond delay="0"/>
                                  </p:stCondLst>
                                  <p:childTnLst>
                                    <p:anim calcmode="lin" valueType="num">
                                      <p:cBhvr additive="base">
                                        <p:cTn id="31" dur="500"/>
                                        <p:tgtEl>
                                          <p:spTgt spid="17"/>
                                        </p:tgtEl>
                                        <p:attrNameLst>
                                          <p:attrName>ppt_x</p:attrName>
                                        </p:attrNameLst>
                                      </p:cBhvr>
                                      <p:tavLst>
                                        <p:tav tm="0">
                                          <p:val>
                                            <p:strVal val="ppt_x"/>
                                          </p:val>
                                        </p:tav>
                                        <p:tav tm="100000">
                                          <p:val>
                                            <p:strVal val="ppt_x"/>
                                          </p:val>
                                        </p:tav>
                                      </p:tavLst>
                                    </p:anim>
                                    <p:anim calcmode="lin" valueType="num">
                                      <p:cBhvr additive="base">
                                        <p:cTn id="32" dur="500"/>
                                        <p:tgtEl>
                                          <p:spTgt spid="17"/>
                                        </p:tgtEl>
                                        <p:attrNameLst>
                                          <p:attrName>ppt_y</p:attrName>
                                        </p:attrNameLst>
                                      </p:cBhvr>
                                      <p:tavLst>
                                        <p:tav tm="0">
                                          <p:val>
                                            <p:strVal val="ppt_y"/>
                                          </p:val>
                                        </p:tav>
                                        <p:tav tm="100000">
                                          <p:val>
                                            <p:strVal val="1+ppt_h/2"/>
                                          </p:val>
                                        </p:tav>
                                      </p:tavLst>
                                    </p:anim>
                                    <p:set>
                                      <p:cBhvr>
                                        <p:cTn id="33" dur="1" fill="hold">
                                          <p:stCondLst>
                                            <p:cond delay="499"/>
                                          </p:stCondLst>
                                        </p:cTn>
                                        <p:tgtEl>
                                          <p:spTgt spid="17"/>
                                        </p:tgtEl>
                                        <p:attrNameLst>
                                          <p:attrName>style.visibility</p:attrName>
                                        </p:attrNameLst>
                                      </p:cBhvr>
                                      <p:to>
                                        <p:strVal val="hidden"/>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3">
                                            <p:txEl>
                                              <p:pRg st="5" end="5"/>
                                            </p:txEl>
                                          </p:spTgt>
                                        </p:tgtEl>
                                        <p:attrNameLst>
                                          <p:attrName>style.visibility</p:attrName>
                                        </p:attrNameLst>
                                      </p:cBhvr>
                                      <p:to>
                                        <p:strVal val="visible"/>
                                      </p:to>
                                    </p:set>
                                  </p:childTnLst>
                                </p:cTn>
                              </p:par>
                              <p:par>
                                <p:cTn id="38" presetID="1" presetClass="entr" presetSubtype="0" fill="hold" grpId="0" nodeType="withEffect">
                                  <p:stCondLst>
                                    <p:cond delay="0"/>
                                  </p:stCondLst>
                                  <p:childTnLst>
                                    <p:set>
                                      <p:cBhvr>
                                        <p:cTn id="39" dur="1" fill="hold">
                                          <p:stCondLst>
                                            <p:cond delay="0"/>
                                          </p:stCondLst>
                                        </p:cTn>
                                        <p:tgtEl>
                                          <p:spTgt spid="3">
                                            <p:txEl>
                                              <p:pRg st="6" end="6"/>
                                            </p:txEl>
                                          </p:spTgt>
                                        </p:tgtEl>
                                        <p:attrNameLst>
                                          <p:attrName>style.visibility</p:attrName>
                                        </p:attrNameLst>
                                      </p:cBhvr>
                                      <p:to>
                                        <p:strVal val="visible"/>
                                      </p:to>
                                    </p:set>
                                  </p:childTnLst>
                                </p:cTn>
                              </p:par>
                              <p:par>
                                <p:cTn id="40" presetID="1" presetClass="entr" presetSubtype="0" fill="hold" grpId="0" nodeType="with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childTnLst>
                                </p:cTn>
                              </p:par>
                              <p:par>
                                <p:cTn id="42" presetID="2" presetClass="entr" presetSubtype="4" fill="hold" nodeType="withEffect">
                                  <p:stCondLst>
                                    <p:cond delay="0"/>
                                  </p:stCondLst>
                                  <p:childTnLst>
                                    <p:set>
                                      <p:cBhvr>
                                        <p:cTn id="43" dur="1" fill="hold">
                                          <p:stCondLst>
                                            <p:cond delay="0"/>
                                          </p:stCondLst>
                                        </p:cTn>
                                        <p:tgtEl>
                                          <p:spTgt spid="30"/>
                                        </p:tgtEl>
                                        <p:attrNameLst>
                                          <p:attrName>style.visibility</p:attrName>
                                        </p:attrNameLst>
                                      </p:cBhvr>
                                      <p:to>
                                        <p:strVal val="visible"/>
                                      </p:to>
                                    </p:set>
                                    <p:anim calcmode="lin" valueType="num">
                                      <p:cBhvr additive="base">
                                        <p:cTn id="44" dur="500" fill="hold"/>
                                        <p:tgtEl>
                                          <p:spTgt spid="30"/>
                                        </p:tgtEl>
                                        <p:attrNameLst>
                                          <p:attrName>ppt_x</p:attrName>
                                        </p:attrNameLst>
                                      </p:cBhvr>
                                      <p:tavLst>
                                        <p:tav tm="0">
                                          <p:val>
                                            <p:strVal val="#ppt_x"/>
                                          </p:val>
                                        </p:tav>
                                        <p:tav tm="100000">
                                          <p:val>
                                            <p:strVal val="#ppt_x"/>
                                          </p:val>
                                        </p:tav>
                                      </p:tavLst>
                                    </p:anim>
                                    <p:anim calcmode="lin" valueType="num">
                                      <p:cBhvr additive="base">
                                        <p:cTn id="45" dur="500" fill="hold"/>
                                        <p:tgtEl>
                                          <p:spTgt spid="30"/>
                                        </p:tgtEl>
                                        <p:attrNameLst>
                                          <p:attrName>ppt_y</p:attrName>
                                        </p:attrNameLst>
                                      </p:cBhvr>
                                      <p:tavLst>
                                        <p:tav tm="0">
                                          <p:val>
                                            <p:strVal val="1+#ppt_h/2"/>
                                          </p:val>
                                        </p:tav>
                                        <p:tav tm="100000">
                                          <p:val>
                                            <p:strVal val="#ppt_y"/>
                                          </p:val>
                                        </p:tav>
                                      </p:tavLst>
                                    </p:anim>
                                  </p:childTnLst>
                                </p:cTn>
                              </p:par>
                              <p:par>
                                <p:cTn id="46" presetID="2" presetClass="entr" presetSubtype="4" fill="hold" nodeType="withEffect">
                                  <p:stCondLst>
                                    <p:cond delay="0"/>
                                  </p:stCondLst>
                                  <p:childTnLst>
                                    <p:set>
                                      <p:cBhvr>
                                        <p:cTn id="47" dur="1" fill="hold">
                                          <p:stCondLst>
                                            <p:cond delay="0"/>
                                          </p:stCondLst>
                                        </p:cTn>
                                        <p:tgtEl>
                                          <p:spTgt spid="33"/>
                                        </p:tgtEl>
                                        <p:attrNameLst>
                                          <p:attrName>style.visibility</p:attrName>
                                        </p:attrNameLst>
                                      </p:cBhvr>
                                      <p:to>
                                        <p:strVal val="visible"/>
                                      </p:to>
                                    </p:set>
                                    <p:anim calcmode="lin" valueType="num">
                                      <p:cBhvr additive="base">
                                        <p:cTn id="48" dur="500" fill="hold"/>
                                        <p:tgtEl>
                                          <p:spTgt spid="33"/>
                                        </p:tgtEl>
                                        <p:attrNameLst>
                                          <p:attrName>ppt_x</p:attrName>
                                        </p:attrNameLst>
                                      </p:cBhvr>
                                      <p:tavLst>
                                        <p:tav tm="0">
                                          <p:val>
                                            <p:strVal val="#ppt_x"/>
                                          </p:val>
                                        </p:tav>
                                        <p:tav tm="100000">
                                          <p:val>
                                            <p:strVal val="#ppt_x"/>
                                          </p:val>
                                        </p:tav>
                                      </p:tavLst>
                                    </p:anim>
                                    <p:anim calcmode="lin" valueType="num">
                                      <p:cBhvr additive="base">
                                        <p:cTn id="49"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21" grpId="0" animBg="1"/>
      <p:bldP spid="21" grpId="1"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Overview</a:t>
            </a:r>
            <a:endParaRPr lang="en-US" dirty="0"/>
          </a:p>
        </p:txBody>
      </p:sp>
      <p:sp>
        <p:nvSpPr>
          <p:cNvPr id="3" name="Content Placeholder 2"/>
          <p:cNvSpPr>
            <a:spLocks noGrp="1"/>
          </p:cNvSpPr>
          <p:nvPr>
            <p:ph idx="1"/>
          </p:nvPr>
        </p:nvSpPr>
        <p:spPr/>
        <p:txBody>
          <a:bodyPr>
            <a:normAutofit fontScale="92500" lnSpcReduction="20000"/>
          </a:bodyPr>
          <a:lstStyle/>
          <a:p>
            <a:pPr>
              <a:lnSpc>
                <a:spcPct val="150000"/>
              </a:lnSpc>
            </a:pPr>
            <a:r>
              <a:rPr lang="en-US" sz="3200" dirty="0" smtClean="0"/>
              <a:t>Introduction</a:t>
            </a:r>
          </a:p>
          <a:p>
            <a:pPr>
              <a:lnSpc>
                <a:spcPct val="150000"/>
              </a:lnSpc>
            </a:pPr>
            <a:r>
              <a:rPr lang="en-US" sz="3200" dirty="0" smtClean="0"/>
              <a:t>Design Philosophy </a:t>
            </a:r>
            <a:r>
              <a:rPr lang="en-US" sz="3200" dirty="0"/>
              <a:t>and </a:t>
            </a:r>
            <a:r>
              <a:rPr lang="en-US" sz="3200" dirty="0" smtClean="0"/>
              <a:t>Methodology</a:t>
            </a:r>
          </a:p>
          <a:p>
            <a:pPr>
              <a:lnSpc>
                <a:spcPct val="150000"/>
              </a:lnSpc>
            </a:pPr>
            <a:r>
              <a:rPr lang="en-US" sz="3200" dirty="0" smtClean="0"/>
              <a:t>Demo – www.ScholarPlot.com</a:t>
            </a:r>
          </a:p>
          <a:p>
            <a:pPr>
              <a:lnSpc>
                <a:spcPct val="150000"/>
              </a:lnSpc>
            </a:pPr>
            <a:r>
              <a:rPr lang="en-US" sz="3200" dirty="0" smtClean="0"/>
              <a:t>Architecture</a:t>
            </a:r>
          </a:p>
          <a:p>
            <a:pPr>
              <a:lnSpc>
                <a:spcPct val="150000"/>
              </a:lnSpc>
            </a:pPr>
            <a:r>
              <a:rPr lang="en-US" sz="3200" dirty="0" smtClean="0"/>
              <a:t>Conclusion and Future Work</a:t>
            </a:r>
          </a:p>
          <a:p>
            <a:pPr>
              <a:lnSpc>
                <a:spcPct val="150000"/>
              </a:lnSpc>
            </a:pPr>
            <a:r>
              <a:rPr lang="en-US" sz="3200" dirty="0" smtClean="0"/>
              <a:t>Acknowledgment</a:t>
            </a:r>
          </a:p>
          <a:p>
            <a:pPr lvl="1">
              <a:lnSpc>
                <a:spcPct val="150000"/>
              </a:lnSpc>
            </a:pPr>
            <a:endParaRPr lang="en-US" sz="2800" dirty="0" smtClean="0"/>
          </a:p>
          <a:p>
            <a:pPr>
              <a:lnSpc>
                <a:spcPct val="150000"/>
              </a:lnSpc>
            </a:pPr>
            <a:endParaRPr lang="en-US" sz="3200" dirty="0"/>
          </a:p>
        </p:txBody>
      </p:sp>
      <p:sp>
        <p:nvSpPr>
          <p:cNvPr id="6" name="Slide Number Placeholder 5"/>
          <p:cNvSpPr>
            <a:spLocks noGrp="1"/>
          </p:cNvSpPr>
          <p:nvPr>
            <p:ph type="sldNum" sz="quarter" idx="12"/>
          </p:nvPr>
        </p:nvSpPr>
        <p:spPr/>
        <p:txBody>
          <a:bodyPr/>
          <a:lstStyle/>
          <a:p>
            <a:fld id="{8B74F74A-7BF3-1C41-9DD5-AD56B693B424}" type="slidenum">
              <a:rPr lang="en-US" smtClean="0"/>
              <a:t>2</a:t>
            </a:fld>
            <a:endParaRPr lang="en-US" dirty="0"/>
          </a:p>
        </p:txBody>
      </p:sp>
    </p:spTree>
    <p:extLst>
      <p:ext uri="{BB962C8B-B14F-4D97-AF65-F5344CB8AC3E}">
        <p14:creationId xmlns:p14="http://schemas.microsoft.com/office/powerpoint/2010/main" val="801121800"/>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Prototype!</a:t>
            </a:r>
            <a:endParaRPr lang="en-US" dirty="0"/>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2"/>
          </p:nvPr>
        </p:nvSpPr>
        <p:spPr/>
        <p:txBody>
          <a:bodyPr/>
          <a:lstStyle/>
          <a:p>
            <a:fld id="{8B74F74A-7BF3-1C41-9DD5-AD56B693B424}" type="slidenum">
              <a:rPr lang="en-US" smtClean="0"/>
              <a:t>20</a:t>
            </a:fld>
            <a:endParaRPr lang="en-US" dirty="0"/>
          </a:p>
        </p:txBody>
      </p:sp>
      <p:grpSp>
        <p:nvGrpSpPr>
          <p:cNvPr id="5" name="Group 4"/>
          <p:cNvGrpSpPr>
            <a:grpSpLocks noChangeAspect="1"/>
          </p:cNvGrpSpPr>
          <p:nvPr/>
        </p:nvGrpSpPr>
        <p:grpSpPr>
          <a:xfrm>
            <a:off x="1570382" y="1690688"/>
            <a:ext cx="9051112" cy="4936314"/>
            <a:chOff x="3547703" y="2239185"/>
            <a:chExt cx="7629968" cy="4161248"/>
          </a:xfrm>
        </p:grpSpPr>
        <p:pic>
          <p:nvPicPr>
            <p:cNvPr id="6" name="Picture 5"/>
            <p:cNvPicPr>
              <a:picLocks noChangeAspect="1"/>
            </p:cNvPicPr>
            <p:nvPr/>
          </p:nvPicPr>
          <p:blipFill rotWithShape="1">
            <a:blip r:embed="rId3" cstate="screen">
              <a:extLst>
                <a:ext uri="{28A0092B-C50C-407E-A947-70E740481C1C}">
                  <a14:useLocalDpi xmlns:a14="http://schemas.microsoft.com/office/drawing/2010/main"/>
                </a:ext>
              </a:extLst>
            </a:blip>
            <a:srcRect t="1590"/>
            <a:stretch/>
          </p:blipFill>
          <p:spPr>
            <a:xfrm>
              <a:off x="3547703" y="2239185"/>
              <a:ext cx="7629968" cy="1987262"/>
            </a:xfrm>
            <a:prstGeom prst="rect">
              <a:avLst/>
            </a:prstGeom>
            <a:ln w="76200">
              <a:solidFill>
                <a:schemeClr val="tx1"/>
              </a:solidFill>
            </a:ln>
          </p:spPr>
        </p:pic>
        <p:pic>
          <p:nvPicPr>
            <p:cNvPr id="7" name="Picture 6"/>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3547703" y="4262305"/>
              <a:ext cx="7629968" cy="2138128"/>
            </a:xfrm>
            <a:prstGeom prst="rect">
              <a:avLst/>
            </a:prstGeom>
            <a:ln w="76200">
              <a:solidFill>
                <a:schemeClr val="tx1"/>
              </a:solidFill>
            </a:ln>
          </p:spPr>
        </p:pic>
      </p:grpSp>
    </p:spTree>
    <p:extLst>
      <p:ext uri="{BB962C8B-B14F-4D97-AF65-F5344CB8AC3E}">
        <p14:creationId xmlns:p14="http://schemas.microsoft.com/office/powerpoint/2010/main" val="14211299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Evaluation - User Study</a:t>
            </a:r>
            <a:endParaRPr lang="en-US" dirty="0"/>
          </a:p>
        </p:txBody>
      </p:sp>
      <p:sp>
        <p:nvSpPr>
          <p:cNvPr id="3" name="Content Placeholder 2"/>
          <p:cNvSpPr>
            <a:spLocks noGrp="1"/>
          </p:cNvSpPr>
          <p:nvPr>
            <p:ph idx="1"/>
          </p:nvPr>
        </p:nvSpPr>
        <p:spPr>
          <a:xfrm>
            <a:off x="1120000" y="1825624"/>
            <a:ext cx="10233800" cy="4885727"/>
          </a:xfrm>
        </p:spPr>
        <p:txBody>
          <a:bodyPr>
            <a:noAutofit/>
          </a:bodyPr>
          <a:lstStyle/>
          <a:p>
            <a:r>
              <a:rPr lang="en-US" sz="2400" dirty="0" smtClean="0"/>
              <a:t>Participants (</a:t>
            </a:r>
            <a:r>
              <a:rPr lang="en-US" sz="2400" i="1" dirty="0" smtClean="0"/>
              <a:t>n</a:t>
            </a:r>
            <a:r>
              <a:rPr lang="en-US" sz="2400" dirty="0" smtClean="0"/>
              <a:t>=15) included graduate students, postdocs, and faculty from natural, mathematical and social sciences</a:t>
            </a:r>
          </a:p>
          <a:p>
            <a:r>
              <a:rPr lang="en-US" sz="2400" dirty="0" smtClean="0"/>
              <a:t>Likert scale from 1 to 5, with 1 being strongly disagree and 5 being strongly agree</a:t>
            </a:r>
          </a:p>
          <a:p>
            <a:endParaRPr lang="en-US" sz="2400" dirty="0"/>
          </a:p>
          <a:p>
            <a:endParaRPr lang="en-US" sz="2400" dirty="0" smtClean="0"/>
          </a:p>
          <a:p>
            <a:endParaRPr lang="en-US" sz="2400" dirty="0"/>
          </a:p>
          <a:p>
            <a:endParaRPr lang="en-US" sz="2400" dirty="0" smtClean="0"/>
          </a:p>
          <a:p>
            <a:endParaRPr lang="en-US" sz="2400" dirty="0"/>
          </a:p>
          <a:p>
            <a:endParaRPr lang="en-US" sz="2400" dirty="0" smtClean="0"/>
          </a:p>
          <a:p>
            <a:r>
              <a:rPr lang="en-US" sz="2400" dirty="0" smtClean="0"/>
              <a:t>Conclusion: Scholar Plot is a friendly tool that academic users find of interest and value</a:t>
            </a:r>
            <a:endParaRPr lang="en-US" sz="2400" dirty="0"/>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666746" y="3108374"/>
            <a:ext cx="6563519" cy="2866856"/>
          </a:xfrm>
          <a:prstGeom prst="rect">
            <a:avLst/>
          </a:prstGeom>
        </p:spPr>
      </p:pic>
      <p:sp>
        <p:nvSpPr>
          <p:cNvPr id="7" name="Slide Number Placeholder 6"/>
          <p:cNvSpPr>
            <a:spLocks noGrp="1"/>
          </p:cNvSpPr>
          <p:nvPr>
            <p:ph type="sldNum" sz="quarter" idx="12"/>
          </p:nvPr>
        </p:nvSpPr>
        <p:spPr/>
        <p:txBody>
          <a:bodyPr/>
          <a:lstStyle/>
          <a:p>
            <a:fld id="{8B74F74A-7BF3-1C41-9DD5-AD56B693B424}" type="slidenum">
              <a:rPr lang="en-US" smtClean="0"/>
              <a:t>21</a:t>
            </a:fld>
            <a:endParaRPr lang="en-US" dirty="0"/>
          </a:p>
        </p:txBody>
      </p:sp>
    </p:spTree>
    <p:extLst>
      <p:ext uri="{BB962C8B-B14F-4D97-AF65-F5344CB8AC3E}">
        <p14:creationId xmlns:p14="http://schemas.microsoft.com/office/powerpoint/2010/main" val="16398024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blinds(horizontal)">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3">
                                            <p:txEl>
                                              <p:pRg st="8" end="8"/>
                                            </p:txEl>
                                          </p:spTgt>
                                        </p:tgtEl>
                                        <p:attrNameLst>
                                          <p:attrName>style.visibility</p:attrName>
                                        </p:attrNameLst>
                                      </p:cBhvr>
                                      <p:to>
                                        <p:strVal val="visible"/>
                                      </p:to>
                                    </p:set>
                                    <p:animEffect transition="in" filter="blinds(horizontal)">
                                      <p:cBhvr>
                                        <p:cTn id="20"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p:spPr>
        <p:txBody>
          <a:bodyPr>
            <a:normAutofit/>
          </a:bodyPr>
          <a:lstStyle/>
          <a:p>
            <a:r>
              <a:rPr lang="en-US" dirty="0"/>
              <a:t>Evaluation </a:t>
            </a:r>
            <a:r>
              <a:rPr lang="en-US" dirty="0" smtClean="0"/>
              <a:t>- Focus group</a:t>
            </a:r>
            <a:endParaRPr lang="en-US" dirty="0"/>
          </a:p>
        </p:txBody>
      </p:sp>
      <p:sp>
        <p:nvSpPr>
          <p:cNvPr id="3" name="Content Placeholder 2"/>
          <p:cNvSpPr>
            <a:spLocks noGrp="1"/>
          </p:cNvSpPr>
          <p:nvPr>
            <p:ph idx="1"/>
          </p:nvPr>
        </p:nvSpPr>
        <p:spPr>
          <a:xfrm>
            <a:off x="1120000" y="1691921"/>
            <a:ext cx="10233800" cy="4351338"/>
          </a:xfrm>
        </p:spPr>
        <p:txBody>
          <a:bodyPr>
            <a:normAutofit/>
          </a:bodyPr>
          <a:lstStyle/>
          <a:p>
            <a:r>
              <a:rPr lang="en-US" sz="2400" dirty="0"/>
              <a:t>Focus group </a:t>
            </a:r>
            <a:r>
              <a:rPr lang="en-US" sz="2400" dirty="0" smtClean="0"/>
              <a:t>(</a:t>
            </a:r>
            <a:r>
              <a:rPr lang="en-US" sz="2400" i="1" dirty="0" smtClean="0"/>
              <a:t>n</a:t>
            </a:r>
            <a:r>
              <a:rPr lang="en-US" sz="2400" dirty="0" smtClean="0"/>
              <a:t>=12) at Northwestern University</a:t>
            </a:r>
          </a:p>
          <a:p>
            <a:r>
              <a:rPr lang="en-US" sz="2400" dirty="0" smtClean="0"/>
              <a:t>Resulting </a:t>
            </a:r>
            <a:r>
              <a:rPr lang="en-US" sz="2400" dirty="0"/>
              <a:t>i</a:t>
            </a:r>
            <a:r>
              <a:rPr lang="en-US" sz="2400" dirty="0" smtClean="0"/>
              <a:t>mprovements: Four </a:t>
            </a:r>
            <a:r>
              <a:rPr lang="en-US" sz="2400" dirty="0"/>
              <a:t>ancillary </a:t>
            </a:r>
            <a:r>
              <a:rPr lang="en-US" sz="2400" dirty="0" smtClean="0"/>
              <a:t>panels</a:t>
            </a:r>
          </a:p>
          <a:p>
            <a:pPr lvl="1"/>
            <a:r>
              <a:rPr lang="en-US" sz="2000" dirty="0" smtClean="0"/>
              <a:t>Team science profile</a:t>
            </a:r>
          </a:p>
          <a:p>
            <a:pPr lvl="1"/>
            <a:r>
              <a:rPr lang="en-US" sz="2000" dirty="0" smtClean="0"/>
              <a:t>Prestige + impact details</a:t>
            </a:r>
          </a:p>
          <a:p>
            <a:pPr lvl="1"/>
            <a:endParaRPr lang="en-US" sz="2000" dirty="0" smtClean="0"/>
          </a:p>
          <a:p>
            <a:pPr lvl="1"/>
            <a:endParaRPr lang="en-US" sz="2000" dirty="0"/>
          </a:p>
        </p:txBody>
      </p:sp>
      <p:pic>
        <p:nvPicPr>
          <p:cNvPr id="5" name="Picture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295400" y="3329687"/>
            <a:ext cx="9737090" cy="3303905"/>
          </a:xfrm>
          <a:prstGeom prst="rect">
            <a:avLst/>
          </a:prstGeom>
        </p:spPr>
      </p:pic>
      <p:sp>
        <p:nvSpPr>
          <p:cNvPr id="7" name="Slide Number Placeholder 6"/>
          <p:cNvSpPr>
            <a:spLocks noGrp="1"/>
          </p:cNvSpPr>
          <p:nvPr>
            <p:ph type="sldNum" sz="quarter" idx="12"/>
          </p:nvPr>
        </p:nvSpPr>
        <p:spPr/>
        <p:txBody>
          <a:bodyPr/>
          <a:lstStyle/>
          <a:p>
            <a:fld id="{8B74F74A-7BF3-1C41-9DD5-AD56B693B424}" type="slidenum">
              <a:rPr lang="en-US" smtClean="0"/>
              <a:t>22</a:t>
            </a:fld>
            <a:endParaRPr lang="en-US" dirty="0"/>
          </a:p>
        </p:txBody>
      </p:sp>
      <p:grpSp>
        <p:nvGrpSpPr>
          <p:cNvPr id="20" name="Group 19"/>
          <p:cNvGrpSpPr/>
          <p:nvPr/>
        </p:nvGrpSpPr>
        <p:grpSpPr>
          <a:xfrm>
            <a:off x="11073005" y="3315832"/>
            <a:ext cx="1160560" cy="3303905"/>
            <a:chOff x="11031440" y="3329687"/>
            <a:chExt cx="1160560" cy="3303905"/>
          </a:xfrm>
        </p:grpSpPr>
        <p:sp>
          <p:nvSpPr>
            <p:cNvPr id="14" name="Right Brace 13"/>
            <p:cNvSpPr/>
            <p:nvPr/>
          </p:nvSpPr>
          <p:spPr>
            <a:xfrm>
              <a:off x="11031440" y="3329687"/>
              <a:ext cx="443390" cy="3303905"/>
            </a:xfrm>
            <a:prstGeom prst="rightBrace">
              <a:avLst>
                <a:gd name="adj1" fmla="val 186287"/>
                <a:gd name="adj2" fmla="val 49581"/>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600"/>
            </a:p>
          </p:txBody>
        </p:sp>
        <p:sp>
          <p:nvSpPr>
            <p:cNvPr id="4" name="TextBox 3"/>
            <p:cNvSpPr txBox="1"/>
            <p:nvPr/>
          </p:nvSpPr>
          <p:spPr>
            <a:xfrm>
              <a:off x="11305219" y="4981639"/>
              <a:ext cx="886781" cy="338554"/>
            </a:xfrm>
            <a:prstGeom prst="rect">
              <a:avLst/>
            </a:prstGeom>
            <a:noFill/>
          </p:spPr>
          <p:txBody>
            <a:bodyPr wrap="none" rtlCol="0">
              <a:spAutoFit/>
            </a:bodyPr>
            <a:lstStyle/>
            <a:p>
              <a:r>
                <a:rPr lang="en-US" sz="1600" dirty="0" smtClean="0"/>
                <a:t>Prestige</a:t>
              </a:r>
              <a:endParaRPr lang="en-US" sz="1600" dirty="0"/>
            </a:p>
          </p:txBody>
        </p:sp>
      </p:grpSp>
      <p:grpSp>
        <p:nvGrpSpPr>
          <p:cNvPr id="19" name="Group 18"/>
          <p:cNvGrpSpPr/>
          <p:nvPr/>
        </p:nvGrpSpPr>
        <p:grpSpPr>
          <a:xfrm>
            <a:off x="152715" y="5389118"/>
            <a:ext cx="1091980" cy="1244474"/>
            <a:chOff x="152715" y="5389118"/>
            <a:chExt cx="1091980" cy="1244474"/>
          </a:xfrm>
        </p:grpSpPr>
        <p:sp>
          <p:nvSpPr>
            <p:cNvPr id="16" name="Left Brace 15"/>
            <p:cNvSpPr/>
            <p:nvPr/>
          </p:nvSpPr>
          <p:spPr>
            <a:xfrm>
              <a:off x="907475" y="5389118"/>
              <a:ext cx="337220" cy="1244474"/>
            </a:xfrm>
            <a:prstGeom prst="leftBrace">
              <a:avLst>
                <a:gd name="adj1" fmla="val 92260"/>
                <a:gd name="adj2" fmla="val 50000"/>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600"/>
            </a:p>
          </p:txBody>
        </p:sp>
        <p:sp>
          <p:nvSpPr>
            <p:cNvPr id="12" name="TextBox 11"/>
            <p:cNvSpPr txBox="1"/>
            <p:nvPr/>
          </p:nvSpPr>
          <p:spPr>
            <a:xfrm>
              <a:off x="152715" y="5842078"/>
              <a:ext cx="774571" cy="338554"/>
            </a:xfrm>
            <a:prstGeom prst="rect">
              <a:avLst/>
            </a:prstGeom>
            <a:noFill/>
          </p:spPr>
          <p:txBody>
            <a:bodyPr wrap="none" rtlCol="0">
              <a:spAutoFit/>
            </a:bodyPr>
            <a:lstStyle/>
            <a:p>
              <a:r>
                <a:rPr lang="en-US" sz="1600" dirty="0" smtClean="0"/>
                <a:t>Impact</a:t>
              </a:r>
              <a:endParaRPr lang="en-US" sz="1600" dirty="0"/>
            </a:p>
          </p:txBody>
        </p:sp>
      </p:grpSp>
      <p:grpSp>
        <p:nvGrpSpPr>
          <p:cNvPr id="18" name="Group 17"/>
          <p:cNvGrpSpPr/>
          <p:nvPr/>
        </p:nvGrpSpPr>
        <p:grpSpPr>
          <a:xfrm>
            <a:off x="269472" y="3333596"/>
            <a:ext cx="974173" cy="1886825"/>
            <a:chOff x="269472" y="3333596"/>
            <a:chExt cx="974173" cy="1886825"/>
          </a:xfrm>
        </p:grpSpPr>
        <p:sp>
          <p:nvSpPr>
            <p:cNvPr id="17" name="Left Brace 16"/>
            <p:cNvSpPr/>
            <p:nvPr/>
          </p:nvSpPr>
          <p:spPr>
            <a:xfrm>
              <a:off x="906425" y="3333596"/>
              <a:ext cx="337220" cy="1886825"/>
            </a:xfrm>
            <a:prstGeom prst="leftBrace">
              <a:avLst>
                <a:gd name="adj1" fmla="val 92260"/>
                <a:gd name="adj2" fmla="val 50000"/>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600"/>
            </a:p>
          </p:txBody>
        </p:sp>
        <p:sp>
          <p:nvSpPr>
            <p:cNvPr id="13" name="TextBox 12"/>
            <p:cNvSpPr txBox="1"/>
            <p:nvPr/>
          </p:nvSpPr>
          <p:spPr>
            <a:xfrm>
              <a:off x="269472" y="4107731"/>
              <a:ext cx="659027" cy="338554"/>
            </a:xfrm>
            <a:prstGeom prst="rect">
              <a:avLst/>
            </a:prstGeom>
            <a:noFill/>
          </p:spPr>
          <p:txBody>
            <a:bodyPr wrap="none" rtlCol="0">
              <a:spAutoFit/>
            </a:bodyPr>
            <a:lstStyle/>
            <a:p>
              <a:r>
                <a:rPr lang="en-US" sz="1600" dirty="0" smtClean="0"/>
                <a:t>Team</a:t>
              </a:r>
              <a:endParaRPr lang="en-US" sz="1600" dirty="0"/>
            </a:p>
          </p:txBody>
        </p:sp>
      </p:grpSp>
    </p:spTree>
    <p:extLst>
      <p:ext uri="{BB962C8B-B14F-4D97-AF65-F5344CB8AC3E}">
        <p14:creationId xmlns:p14="http://schemas.microsoft.com/office/powerpoint/2010/main" val="10459913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blinds(horizontal)">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blinds(horizontal)">
                                      <p:cBhvr>
                                        <p:cTn id="21" dur="500"/>
                                        <p:tgtEl>
                                          <p:spTgt spid="5"/>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nodeType="click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blinds(horizontal)">
                                      <p:cBhvr>
                                        <p:cTn id="26" dur="500"/>
                                        <p:tgtEl>
                                          <p:spTgt spid="18"/>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nodeType="click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blinds(horizontal)">
                                      <p:cBhvr>
                                        <p:cTn id="31" dur="500"/>
                                        <p:tgtEl>
                                          <p:spTgt spid="19"/>
                                        </p:tgtEl>
                                      </p:cBhvr>
                                    </p:animEffect>
                                  </p:childTnLst>
                                </p:cTn>
                              </p:par>
                            </p:childTnLst>
                          </p:cTn>
                        </p:par>
                      </p:childTnLst>
                    </p:cTn>
                  </p:par>
                  <p:par>
                    <p:cTn id="32" fill="hold">
                      <p:stCondLst>
                        <p:cond delay="indefinite"/>
                      </p:stCondLst>
                      <p:childTnLst>
                        <p:par>
                          <p:cTn id="33" fill="hold">
                            <p:stCondLst>
                              <p:cond delay="0"/>
                            </p:stCondLst>
                            <p:childTnLst>
                              <p:par>
                                <p:cTn id="34" presetID="3" presetClass="entr" presetSubtype="10" fill="hold" nodeType="clickEffect">
                                  <p:stCondLst>
                                    <p:cond delay="0"/>
                                  </p:stCondLst>
                                  <p:childTnLst>
                                    <p:set>
                                      <p:cBhvr>
                                        <p:cTn id="35" dur="1" fill="hold">
                                          <p:stCondLst>
                                            <p:cond delay="0"/>
                                          </p:stCondLst>
                                        </p:cTn>
                                        <p:tgtEl>
                                          <p:spTgt spid="20"/>
                                        </p:tgtEl>
                                        <p:attrNameLst>
                                          <p:attrName>style.visibility</p:attrName>
                                        </p:attrNameLst>
                                      </p:cBhvr>
                                      <p:to>
                                        <p:strVal val="visible"/>
                                      </p:to>
                                    </p:set>
                                    <p:animEffect transition="in" filter="blinds(horizontal)">
                                      <p:cBhvr>
                                        <p:cTn id="36"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Design </a:t>
            </a:r>
            <a:r>
              <a:rPr lang="en-US" dirty="0" smtClean="0"/>
              <a:t>Methods – Details on Demand</a:t>
            </a:r>
            <a:endParaRPr lang="en-US" dirty="0"/>
          </a:p>
        </p:txBody>
      </p:sp>
      <p:sp>
        <p:nvSpPr>
          <p:cNvPr id="3" name="Content Placeholder 2"/>
          <p:cNvSpPr>
            <a:spLocks noGrp="1"/>
          </p:cNvSpPr>
          <p:nvPr>
            <p:ph idx="1"/>
          </p:nvPr>
        </p:nvSpPr>
        <p:spPr/>
        <p:txBody>
          <a:bodyPr/>
          <a:lstStyle/>
          <a:p>
            <a:r>
              <a:rPr lang="en-US" dirty="0" smtClean="0"/>
              <a:t>Tooltip for details</a:t>
            </a:r>
          </a:p>
          <a:p>
            <a:pPr lvl="1"/>
            <a:r>
              <a:rPr lang="en-US" dirty="0" smtClean="0"/>
              <a:t>Title, Year of Publication, Citation number, Journal  [Conference, Patent] name and Impact Factor value</a:t>
            </a:r>
          </a:p>
          <a:p>
            <a:pPr lvl="1"/>
            <a:r>
              <a:rPr lang="en-US" dirty="0" smtClean="0"/>
              <a:t>Co-Author list with bars representing the strength of collaboration history</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641126" y="3721075"/>
            <a:ext cx="6909748" cy="2635129"/>
          </a:xfrm>
          <a:prstGeom prst="rect">
            <a:avLst/>
          </a:prstGeom>
        </p:spPr>
      </p:pic>
      <p:sp>
        <p:nvSpPr>
          <p:cNvPr id="7" name="Slide Number Placeholder 6"/>
          <p:cNvSpPr>
            <a:spLocks noGrp="1"/>
          </p:cNvSpPr>
          <p:nvPr>
            <p:ph type="sldNum" sz="quarter" idx="12"/>
          </p:nvPr>
        </p:nvSpPr>
        <p:spPr/>
        <p:txBody>
          <a:bodyPr/>
          <a:lstStyle/>
          <a:p>
            <a:fld id="{8B74F74A-7BF3-1C41-9DD5-AD56B693B424}" type="slidenum">
              <a:rPr lang="en-US" smtClean="0"/>
              <a:t>23</a:t>
            </a:fld>
            <a:endParaRPr lang="en-US" dirty="0"/>
          </a:p>
        </p:txBody>
      </p:sp>
    </p:spTree>
    <p:extLst>
      <p:ext uri="{BB962C8B-B14F-4D97-AF65-F5344CB8AC3E}">
        <p14:creationId xmlns:p14="http://schemas.microsoft.com/office/powerpoint/2010/main" val="3283878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blinds(horizontal)">
                                      <p:cBhvr>
                                        <p:cTn id="15"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Design </a:t>
            </a:r>
            <a:r>
              <a:rPr lang="en-US" dirty="0" smtClean="0"/>
              <a:t>Methods – Department Plot</a:t>
            </a:r>
            <a:endParaRPr lang="en-US" dirty="0"/>
          </a:p>
        </p:txBody>
      </p:sp>
      <p:sp>
        <p:nvSpPr>
          <p:cNvPr id="3" name="Content Placeholder 2"/>
          <p:cNvSpPr>
            <a:spLocks noGrp="1"/>
          </p:cNvSpPr>
          <p:nvPr>
            <p:ph idx="1"/>
          </p:nvPr>
        </p:nvSpPr>
        <p:spPr/>
        <p:txBody>
          <a:bodyPr/>
          <a:lstStyle/>
          <a:p>
            <a:r>
              <a:rPr lang="en-US" dirty="0" smtClean="0"/>
              <a:t>Impact: post-production merit</a:t>
            </a:r>
            <a:endParaRPr lang="en-US" dirty="0"/>
          </a:p>
        </p:txBody>
      </p:sp>
      <p:sp>
        <p:nvSpPr>
          <p:cNvPr id="7" name="Slide Number Placeholder 6"/>
          <p:cNvSpPr>
            <a:spLocks noGrp="1"/>
          </p:cNvSpPr>
          <p:nvPr>
            <p:ph type="sldNum" sz="quarter" idx="12"/>
          </p:nvPr>
        </p:nvSpPr>
        <p:spPr/>
        <p:txBody>
          <a:bodyPr/>
          <a:lstStyle/>
          <a:p>
            <a:fld id="{8B74F74A-7BF3-1C41-9DD5-AD56B693B424}" type="slidenum">
              <a:rPr lang="en-US" smtClean="0"/>
              <a:t>24</a:t>
            </a:fld>
            <a:endParaRPr lang="en-US" dirty="0"/>
          </a:p>
        </p:txBody>
      </p:sp>
      <p:pic>
        <p:nvPicPr>
          <p:cNvPr id="12" name="Picture 1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248229" y="2870655"/>
            <a:ext cx="4938419" cy="1729151"/>
          </a:xfrm>
          <a:prstGeom prst="rect">
            <a:avLst/>
          </a:prstGeom>
        </p:spPr>
      </p:pic>
      <p:pic>
        <p:nvPicPr>
          <p:cNvPr id="13" name="Picture 12"/>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248229" y="4685760"/>
            <a:ext cx="4938419" cy="1918151"/>
          </a:xfrm>
          <a:prstGeom prst="rect">
            <a:avLst/>
          </a:prstGeom>
        </p:spPr>
      </p:pic>
      <p:pic>
        <p:nvPicPr>
          <p:cNvPr id="14" name="Picture 13"/>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314876" y="3534279"/>
            <a:ext cx="4899619" cy="2302961"/>
          </a:xfrm>
          <a:prstGeom prst="rect">
            <a:avLst/>
          </a:prstGeom>
        </p:spPr>
      </p:pic>
    </p:spTree>
    <p:extLst>
      <p:ext uri="{BB962C8B-B14F-4D97-AF65-F5344CB8AC3E}">
        <p14:creationId xmlns:p14="http://schemas.microsoft.com/office/powerpoint/2010/main" val="3111671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blinds(horizontal)">
                                      <p:cBhvr>
                                        <p:cTn id="12" dur="500"/>
                                        <p:tgtEl>
                                          <p:spTgt spid="12"/>
                                        </p:tgtEl>
                                      </p:cBhvr>
                                    </p:animEffect>
                                  </p:childTnLst>
                                </p:cTn>
                              </p:par>
                              <p:par>
                                <p:cTn id="13" presetID="3" presetClass="entr" presetSubtype="1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blinds(horizontal)">
                                      <p:cBhvr>
                                        <p:cTn id="15" dur="500"/>
                                        <p:tgtEl>
                                          <p:spTgt spid="13"/>
                                        </p:tgtEl>
                                      </p:cBhvr>
                                    </p:animEffect>
                                  </p:childTnLst>
                                </p:cTn>
                              </p:par>
                              <p:par>
                                <p:cTn id="16" presetID="3" presetClass="entr" presetSubtype="10" fill="hold"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blinds(horizontal)">
                                      <p:cBhvr>
                                        <p:cTn id="18"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Design </a:t>
            </a:r>
            <a:r>
              <a:rPr lang="en-US" dirty="0" smtClean="0"/>
              <a:t>Methods – Department Plot</a:t>
            </a:r>
            <a:endParaRPr lang="en-US" dirty="0"/>
          </a:p>
        </p:txBody>
      </p:sp>
      <p:sp>
        <p:nvSpPr>
          <p:cNvPr id="3" name="Content Placeholder 2"/>
          <p:cNvSpPr>
            <a:spLocks noGrp="1"/>
          </p:cNvSpPr>
          <p:nvPr>
            <p:ph idx="1"/>
          </p:nvPr>
        </p:nvSpPr>
        <p:spPr/>
        <p:txBody>
          <a:bodyPr/>
          <a:lstStyle/>
          <a:p>
            <a:r>
              <a:rPr lang="en-US" dirty="0" smtClean="0"/>
              <a:t>Prestige</a:t>
            </a:r>
            <a:r>
              <a:rPr lang="en-US" dirty="0"/>
              <a:t>: </a:t>
            </a:r>
            <a:r>
              <a:rPr lang="en-US" dirty="0" smtClean="0"/>
              <a:t>pre-production merit</a:t>
            </a:r>
            <a:r>
              <a:rPr lang="en-US" dirty="0"/>
              <a:t/>
            </a:r>
            <a:br>
              <a:rPr lang="en-US" dirty="0"/>
            </a:br>
            <a:r>
              <a:rPr lang="en-US" dirty="0"/>
              <a:t> </a:t>
            </a:r>
            <a:br>
              <a:rPr lang="en-US" dirty="0"/>
            </a:br>
            <a:r>
              <a:rPr lang="en-US" dirty="0" smtClean="0"/>
              <a:t> </a:t>
            </a:r>
          </a:p>
        </p:txBody>
      </p:sp>
      <p:sp>
        <p:nvSpPr>
          <p:cNvPr id="7" name="Slide Number Placeholder 6"/>
          <p:cNvSpPr>
            <a:spLocks noGrp="1"/>
          </p:cNvSpPr>
          <p:nvPr>
            <p:ph type="sldNum" sz="quarter" idx="12"/>
          </p:nvPr>
        </p:nvSpPr>
        <p:spPr/>
        <p:txBody>
          <a:bodyPr/>
          <a:lstStyle/>
          <a:p>
            <a:fld id="{8B74F74A-7BF3-1C41-9DD5-AD56B693B424}" type="slidenum">
              <a:rPr lang="en-US" smtClean="0"/>
              <a:t>25</a:t>
            </a:fld>
            <a:endParaRPr lang="en-US" dirty="0"/>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299140" y="2835442"/>
            <a:ext cx="4937760" cy="1746052"/>
          </a:xfrm>
          <a:prstGeom prst="rect">
            <a:avLst/>
          </a:prstGeom>
        </p:spPr>
      </p:pic>
      <p:pic>
        <p:nvPicPr>
          <p:cNvPr id="6" name="Picture 5"/>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299140" y="4747246"/>
            <a:ext cx="4937760" cy="1928078"/>
          </a:xfrm>
          <a:prstGeom prst="rect">
            <a:avLst/>
          </a:prstGeom>
        </p:spPr>
      </p:pic>
      <p:pic>
        <p:nvPicPr>
          <p:cNvPr id="12" name="Picture 11"/>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416040" y="3375646"/>
            <a:ext cx="5228450" cy="2743200"/>
          </a:xfrm>
          <a:prstGeom prst="rect">
            <a:avLst/>
          </a:prstGeom>
        </p:spPr>
      </p:pic>
    </p:spTree>
    <p:extLst>
      <p:ext uri="{BB962C8B-B14F-4D97-AF65-F5344CB8AC3E}">
        <p14:creationId xmlns:p14="http://schemas.microsoft.com/office/powerpoint/2010/main" val="16891561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horizontal)">
                                      <p:cBhvr>
                                        <p:cTn id="12" dur="500"/>
                                        <p:tgtEl>
                                          <p:spTgt spid="4"/>
                                        </p:tgtEl>
                                      </p:cBhvr>
                                    </p:animEffect>
                                  </p:childTnLst>
                                </p:cTn>
                              </p:par>
                              <p:par>
                                <p:cTn id="13" presetID="3" presetClass="entr" presetSubtype="1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blinds(horizontal)">
                                      <p:cBhvr>
                                        <p:cTn id="15" dur="500"/>
                                        <p:tgtEl>
                                          <p:spTgt spid="6"/>
                                        </p:tgtEl>
                                      </p:cBhvr>
                                    </p:animEffect>
                                  </p:childTnLst>
                                </p:cTn>
                              </p:par>
                              <p:par>
                                <p:cTn id="16" presetID="3" presetClass="entr" presetSubtype="10" fill="hold"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blinds(horizontal)">
                                      <p:cBhvr>
                                        <p:cTn id="1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Design </a:t>
            </a:r>
            <a:r>
              <a:rPr lang="en-US" dirty="0" smtClean="0"/>
              <a:t>Methods – Department Plot</a:t>
            </a:r>
            <a:endParaRPr lang="en-US" dirty="0"/>
          </a:p>
        </p:txBody>
      </p:sp>
      <p:sp>
        <p:nvSpPr>
          <p:cNvPr id="3" name="Content Placeholder 2"/>
          <p:cNvSpPr>
            <a:spLocks noGrp="1"/>
          </p:cNvSpPr>
          <p:nvPr>
            <p:ph idx="1"/>
          </p:nvPr>
        </p:nvSpPr>
        <p:spPr/>
        <p:txBody>
          <a:bodyPr/>
          <a:lstStyle/>
          <a:p>
            <a:r>
              <a:rPr lang="en-US" dirty="0" smtClean="0"/>
              <a:t>Funding: Enabler of production</a:t>
            </a:r>
            <a:r>
              <a:rPr lang="en-US" dirty="0"/>
              <a:t/>
            </a:r>
            <a:br>
              <a:rPr lang="en-US" dirty="0"/>
            </a:br>
            <a:r>
              <a:rPr lang="en-US" dirty="0"/>
              <a:t> </a:t>
            </a:r>
            <a:br>
              <a:rPr lang="en-US" dirty="0"/>
            </a:br>
            <a:r>
              <a:rPr lang="en-US" dirty="0" smtClean="0"/>
              <a:t> </a:t>
            </a:r>
          </a:p>
        </p:txBody>
      </p:sp>
      <p:sp>
        <p:nvSpPr>
          <p:cNvPr id="7" name="Slide Number Placeholder 6"/>
          <p:cNvSpPr>
            <a:spLocks noGrp="1"/>
          </p:cNvSpPr>
          <p:nvPr>
            <p:ph type="sldNum" sz="quarter" idx="12"/>
          </p:nvPr>
        </p:nvSpPr>
        <p:spPr/>
        <p:txBody>
          <a:bodyPr/>
          <a:lstStyle/>
          <a:p>
            <a:fld id="{8B74F74A-7BF3-1C41-9DD5-AD56B693B424}" type="slidenum">
              <a:rPr lang="en-US" smtClean="0"/>
              <a:t>26</a:t>
            </a:fld>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438400" y="2833969"/>
            <a:ext cx="7315200" cy="3887506"/>
          </a:xfrm>
          <a:prstGeom prst="rect">
            <a:avLst/>
          </a:prstGeom>
        </p:spPr>
      </p:pic>
    </p:spTree>
    <p:extLst>
      <p:ext uri="{BB962C8B-B14F-4D97-AF65-F5344CB8AC3E}">
        <p14:creationId xmlns:p14="http://schemas.microsoft.com/office/powerpoint/2010/main" val="18646196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horizontal)">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Design </a:t>
            </a:r>
            <a:r>
              <a:rPr lang="en-US" dirty="0" smtClean="0"/>
              <a:t>Methods – College Plot</a:t>
            </a:r>
            <a:endParaRPr lang="en-US" dirty="0"/>
          </a:p>
        </p:txBody>
      </p:sp>
      <p:sp>
        <p:nvSpPr>
          <p:cNvPr id="3" name="Content Placeholder 2"/>
          <p:cNvSpPr>
            <a:spLocks noGrp="1"/>
          </p:cNvSpPr>
          <p:nvPr>
            <p:ph idx="1"/>
          </p:nvPr>
        </p:nvSpPr>
        <p:spPr/>
        <p:txBody>
          <a:bodyPr/>
          <a:lstStyle/>
          <a:p>
            <a:r>
              <a:rPr lang="en-US" dirty="0"/>
              <a:t>Natural Sciences and Mathematics, University of </a:t>
            </a:r>
            <a:r>
              <a:rPr lang="en-US" dirty="0" smtClean="0"/>
              <a:t>Houston</a:t>
            </a:r>
          </a:p>
          <a:p>
            <a:pPr lvl="1"/>
            <a:r>
              <a:rPr lang="en-US" dirty="0" smtClean="0"/>
              <a:t>Impact, Prestige</a:t>
            </a:r>
          </a:p>
        </p:txBody>
      </p:sp>
      <p:sp>
        <p:nvSpPr>
          <p:cNvPr id="7" name="Slide Number Placeholder 6"/>
          <p:cNvSpPr>
            <a:spLocks noGrp="1"/>
          </p:cNvSpPr>
          <p:nvPr>
            <p:ph type="sldNum" sz="quarter" idx="12"/>
          </p:nvPr>
        </p:nvSpPr>
        <p:spPr/>
        <p:txBody>
          <a:bodyPr/>
          <a:lstStyle/>
          <a:p>
            <a:fld id="{8B74F74A-7BF3-1C41-9DD5-AD56B693B424}" type="slidenum">
              <a:rPr lang="en-US" smtClean="0"/>
              <a:t>27</a:t>
            </a:fld>
            <a:endParaRPr lang="en-US" dirty="0"/>
          </a:p>
        </p:txBody>
      </p:sp>
      <p:pic>
        <p:nvPicPr>
          <p:cNvPr id="12" name="Picture 1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708077" y="4787213"/>
            <a:ext cx="5533991" cy="1934262"/>
          </a:xfrm>
          <a:prstGeom prst="rect">
            <a:avLst/>
          </a:prstGeom>
        </p:spPr>
      </p:pic>
      <p:pic>
        <p:nvPicPr>
          <p:cNvPr id="13" name="Picture 12"/>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708077" y="2754073"/>
            <a:ext cx="4170382" cy="1934262"/>
          </a:xfrm>
          <a:prstGeom prst="rect">
            <a:avLst/>
          </a:prstGeom>
        </p:spPr>
      </p:pic>
    </p:spTree>
    <p:extLst>
      <p:ext uri="{BB962C8B-B14F-4D97-AF65-F5344CB8AC3E}">
        <p14:creationId xmlns:p14="http://schemas.microsoft.com/office/powerpoint/2010/main" val="11387279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linds(horizontal)">
                                      <p:cBhvr>
                                        <p:cTn id="7" dur="500"/>
                                        <p:tgtEl>
                                          <p:spTgt spid="12"/>
                                        </p:tgtEl>
                                      </p:cBhvr>
                                    </p:animEffect>
                                  </p:childTnLst>
                                </p:cTn>
                              </p:par>
                              <p:par>
                                <p:cTn id="8" presetID="3" presetClass="entr" presetSubtype="1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blinds(horizontal)">
                                      <p:cBhvr>
                                        <p:cTn id="10" dur="500"/>
                                        <p:tgtEl>
                                          <p:spTgt spid="13"/>
                                        </p:tgtEl>
                                      </p:cBhvr>
                                    </p:animEffect>
                                  </p:childTnLst>
                                </p:cTn>
                              </p:par>
                              <p:par>
                                <p:cTn id="11" presetID="3" presetClass="entr" presetSubtype="10" fill="hold"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blinds(horizontal)">
                                      <p:cBhvr>
                                        <p:cTn id="13"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0" y="0"/>
            <a:ext cx="12192000" cy="6858000"/>
          </a:xfrm>
        </p:spPr>
        <p:txBody>
          <a:bodyPr anchor="ctr">
            <a:norm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8800" dirty="0" smtClean="0"/>
              <a:t>Demo</a:t>
            </a:r>
          </a:p>
          <a:p>
            <a:pPr marL="0" marR="0" lvl="0" indent="0" algn="ctr" defTabSz="914400" eaLnBrk="1" fontAlgn="auto" latinLnBrk="0" hangingPunct="1">
              <a:lnSpc>
                <a:spcPct val="100000"/>
              </a:lnSpc>
              <a:spcBef>
                <a:spcPts val="0"/>
              </a:spcBef>
              <a:spcAft>
                <a:spcPts val="0"/>
              </a:spcAft>
              <a:buClrTx/>
              <a:buSzTx/>
              <a:buFontTx/>
              <a:buNone/>
              <a:tabLst/>
              <a:defRPr/>
            </a:pPr>
            <a:r>
              <a:rPr lang="en-US" sz="2400" dirty="0" smtClean="0">
                <a:hlinkClick r:id="rId3"/>
              </a:rPr>
              <a:t>Scholar Plot</a:t>
            </a:r>
            <a:endParaRPr lang="en-US" sz="8800" dirty="0"/>
          </a:p>
        </p:txBody>
      </p:sp>
      <p:sp>
        <p:nvSpPr>
          <p:cNvPr id="5" name="Slide Number Placeholder 4"/>
          <p:cNvSpPr>
            <a:spLocks noGrp="1"/>
          </p:cNvSpPr>
          <p:nvPr>
            <p:ph type="sldNum" sz="quarter" idx="12"/>
          </p:nvPr>
        </p:nvSpPr>
        <p:spPr/>
        <p:txBody>
          <a:bodyPr/>
          <a:lstStyle/>
          <a:p>
            <a:fld id="{8B74F74A-7BF3-1C41-9DD5-AD56B693B424}" type="slidenum">
              <a:rPr lang="en-US" smtClean="0"/>
              <a:t>28</a:t>
            </a:fld>
            <a:endParaRPr lang="en-US" dirty="0"/>
          </a:p>
        </p:txBody>
      </p:sp>
    </p:spTree>
    <p:extLst>
      <p:ext uri="{BB962C8B-B14F-4D97-AF65-F5344CB8AC3E}">
        <p14:creationId xmlns:p14="http://schemas.microsoft.com/office/powerpoint/2010/main" val="2026141966"/>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Sources</a:t>
            </a:r>
            <a:endParaRPr lang="en-US" dirty="0"/>
          </a:p>
        </p:txBody>
      </p:sp>
      <p:sp>
        <p:nvSpPr>
          <p:cNvPr id="6" name="Slide Number Placeholder 5"/>
          <p:cNvSpPr>
            <a:spLocks noGrp="1"/>
          </p:cNvSpPr>
          <p:nvPr>
            <p:ph type="sldNum" sz="quarter" idx="12"/>
          </p:nvPr>
        </p:nvSpPr>
        <p:spPr/>
        <p:txBody>
          <a:bodyPr/>
          <a:lstStyle/>
          <a:p>
            <a:fld id="{8B74F74A-7BF3-1C41-9DD5-AD56B693B424}" type="slidenum">
              <a:rPr lang="en-US" smtClean="0"/>
              <a:t>29</a:t>
            </a:fld>
            <a:endParaRPr lang="en-US" dirty="0"/>
          </a:p>
        </p:txBody>
      </p:sp>
      <p:sp>
        <p:nvSpPr>
          <p:cNvPr id="3" name="Content Placeholder 2"/>
          <p:cNvSpPr>
            <a:spLocks noGrp="1"/>
          </p:cNvSpPr>
          <p:nvPr>
            <p:ph idx="1"/>
          </p:nvPr>
        </p:nvSpPr>
        <p:spPr/>
        <p:txBody>
          <a:bodyPr>
            <a:normAutofit/>
          </a:bodyPr>
          <a:lstStyle/>
          <a:p>
            <a:r>
              <a:rPr lang="en-US" sz="2400" dirty="0" smtClean="0"/>
              <a:t>Impact – Citations from Google Scholar</a:t>
            </a:r>
          </a:p>
          <a:p>
            <a:endParaRPr lang="en-US" sz="2400" dirty="0" smtClean="0"/>
          </a:p>
          <a:p>
            <a:r>
              <a:rPr lang="en-US" sz="2400" dirty="0" smtClean="0"/>
              <a:t>Prestige – Impact Factor </a:t>
            </a:r>
            <a:r>
              <a:rPr lang="en-US" sz="2400" dirty="0"/>
              <a:t>from </a:t>
            </a:r>
            <a:r>
              <a:rPr lang="en-US" sz="2400" dirty="0" smtClean="0"/>
              <a:t>Thomson Reuters</a:t>
            </a:r>
          </a:p>
          <a:p>
            <a:pPr lvl="1"/>
            <a:endParaRPr lang="en-US" sz="2000" dirty="0" smtClean="0"/>
          </a:p>
          <a:p>
            <a:pPr lvl="1"/>
            <a:endParaRPr lang="en-US" sz="2000" dirty="0" smtClean="0"/>
          </a:p>
          <a:p>
            <a:r>
              <a:rPr lang="en-US" sz="2400" dirty="0" smtClean="0"/>
              <a:t>Funding – NSF/NIH/NASA from Government </a:t>
            </a:r>
          </a:p>
          <a:p>
            <a:pPr lvl="1"/>
            <a:r>
              <a:rPr lang="en-US" sz="1800" dirty="0" smtClean="0"/>
              <a:t>NSF</a:t>
            </a:r>
            <a:r>
              <a:rPr lang="en-US" sz="1800" dirty="0"/>
              <a:t>: FY 1985 - FY 2013 (29 years, 312,311 rows, 10,769/year)</a:t>
            </a:r>
          </a:p>
          <a:p>
            <a:pPr lvl="1"/>
            <a:r>
              <a:rPr lang="en-US" sz="1800" dirty="0"/>
              <a:t>NIH: FY 2000 - FY 2013 (14 years, 777,657 rows, 55,456/year)</a:t>
            </a:r>
          </a:p>
          <a:p>
            <a:pPr lvl="1"/>
            <a:r>
              <a:rPr lang="en-US" sz="1800" dirty="0"/>
              <a:t>NASA: FY 2007 - FY 2015 (9 years, 16,670 rows, 1,852/year</a:t>
            </a:r>
            <a:r>
              <a:rPr lang="en-US" sz="1800" dirty="0" smtClean="0"/>
              <a:t>)</a:t>
            </a:r>
            <a:endParaRPr lang="en-US" dirty="0" smtClean="0"/>
          </a:p>
        </p:txBody>
      </p:sp>
      <p:grpSp>
        <p:nvGrpSpPr>
          <p:cNvPr id="15" name="Group 14"/>
          <p:cNvGrpSpPr/>
          <p:nvPr/>
        </p:nvGrpSpPr>
        <p:grpSpPr>
          <a:xfrm>
            <a:off x="1356221" y="5360497"/>
            <a:ext cx="8360507" cy="906160"/>
            <a:chOff x="1341472" y="5262170"/>
            <a:chExt cx="8360507" cy="906160"/>
          </a:xfrm>
        </p:grpSpPr>
        <p:pic>
          <p:nvPicPr>
            <p:cNvPr id="9" name="Picture 8"/>
            <p:cNvPicPr>
              <a:picLocks noChangeAspect="1"/>
            </p:cNvPicPr>
            <p:nvPr/>
          </p:nvPicPr>
          <p:blipFill>
            <a:blip r:embed="rId3"/>
            <a:stretch>
              <a:fillRect/>
            </a:stretch>
          </p:blipFill>
          <p:spPr>
            <a:xfrm>
              <a:off x="1341472" y="5405948"/>
              <a:ext cx="3201277" cy="618604"/>
            </a:xfrm>
            <a:prstGeom prst="rect">
              <a:avLst/>
            </a:prstGeom>
          </p:spPr>
        </p:pic>
        <p:grpSp>
          <p:nvGrpSpPr>
            <p:cNvPr id="13" name="Group 12"/>
            <p:cNvGrpSpPr/>
            <p:nvPr/>
          </p:nvGrpSpPr>
          <p:grpSpPr>
            <a:xfrm>
              <a:off x="4795142" y="5445711"/>
              <a:ext cx="2442186" cy="539078"/>
              <a:chOff x="4249554" y="5473700"/>
              <a:chExt cx="3797300" cy="838200"/>
            </a:xfrm>
          </p:grpSpPr>
          <p:pic>
            <p:nvPicPr>
              <p:cNvPr id="11" name="Picture 10"/>
              <p:cNvPicPr>
                <a:picLocks noChangeAspect="1"/>
              </p:cNvPicPr>
              <p:nvPr/>
            </p:nvPicPr>
            <p:blipFill>
              <a:blip r:embed="rId4"/>
              <a:stretch>
                <a:fillRect/>
              </a:stretch>
            </p:blipFill>
            <p:spPr>
              <a:xfrm>
                <a:off x="4249554" y="5473700"/>
                <a:ext cx="1282701" cy="838200"/>
              </a:xfrm>
              <a:prstGeom prst="rect">
                <a:avLst/>
              </a:prstGeom>
            </p:spPr>
          </p:pic>
          <p:pic>
            <p:nvPicPr>
              <p:cNvPr id="12" name="Picture 11"/>
              <p:cNvPicPr>
                <a:picLocks noChangeAspect="1"/>
              </p:cNvPicPr>
              <p:nvPr/>
            </p:nvPicPr>
            <p:blipFill>
              <a:blip r:embed="rId5"/>
              <a:stretch>
                <a:fillRect/>
              </a:stretch>
            </p:blipFill>
            <p:spPr>
              <a:xfrm>
                <a:off x="5544954" y="5695949"/>
                <a:ext cx="2501900" cy="393700"/>
              </a:xfrm>
              <a:prstGeom prst="rect">
                <a:avLst/>
              </a:prstGeom>
            </p:spPr>
          </p:pic>
        </p:grpSp>
        <p:pic>
          <p:nvPicPr>
            <p:cNvPr id="14" name="Picture 13"/>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7489722" y="5262170"/>
              <a:ext cx="2212257" cy="906160"/>
            </a:xfrm>
            <a:prstGeom prst="rect">
              <a:avLst/>
            </a:prstGeom>
          </p:spPr>
        </p:pic>
      </p:grpSp>
      <p:grpSp>
        <p:nvGrpSpPr>
          <p:cNvPr id="17" name="Group 16"/>
          <p:cNvGrpSpPr/>
          <p:nvPr/>
        </p:nvGrpSpPr>
        <p:grpSpPr>
          <a:xfrm>
            <a:off x="6600591" y="1474385"/>
            <a:ext cx="4769902" cy="1478593"/>
            <a:chOff x="6236900" y="1412091"/>
            <a:chExt cx="4769902" cy="1478593"/>
          </a:xfrm>
        </p:grpSpPr>
        <p:pic>
          <p:nvPicPr>
            <p:cNvPr id="8" name="Picture 7"/>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a:off x="7816644" y="1412091"/>
              <a:ext cx="3190158" cy="1478593"/>
            </a:xfrm>
            <a:prstGeom prst="rect">
              <a:avLst/>
            </a:prstGeom>
          </p:spPr>
        </p:pic>
        <p:pic>
          <p:nvPicPr>
            <p:cNvPr id="16" name="Picture 15"/>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6236900" y="1421026"/>
              <a:ext cx="1513459" cy="568820"/>
            </a:xfrm>
            <a:prstGeom prst="rect">
              <a:avLst/>
            </a:prstGeom>
          </p:spPr>
        </p:pic>
      </p:grpSp>
      <p:grpSp>
        <p:nvGrpSpPr>
          <p:cNvPr id="19" name="Group 18"/>
          <p:cNvGrpSpPr/>
          <p:nvPr/>
        </p:nvGrpSpPr>
        <p:grpSpPr>
          <a:xfrm>
            <a:off x="4809891" y="2903201"/>
            <a:ext cx="7050680" cy="2095844"/>
            <a:chOff x="4809891" y="2829655"/>
            <a:chExt cx="7050680" cy="2095844"/>
          </a:xfrm>
        </p:grpSpPr>
        <p:pic>
          <p:nvPicPr>
            <p:cNvPr id="7" name="Picture 6"/>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8163642" y="3039495"/>
              <a:ext cx="3696929" cy="1886004"/>
            </a:xfrm>
            <a:prstGeom prst="rect">
              <a:avLst/>
            </a:prstGeom>
          </p:spPr>
        </p:pic>
        <p:pic>
          <p:nvPicPr>
            <p:cNvPr id="18" name="Picture 17"/>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4809891" y="2829655"/>
              <a:ext cx="3581400" cy="1051392"/>
            </a:xfrm>
            <a:prstGeom prst="rect">
              <a:avLst/>
            </a:prstGeom>
          </p:spPr>
        </p:pic>
      </p:grpSp>
    </p:spTree>
    <p:extLst>
      <p:ext uri="{BB962C8B-B14F-4D97-AF65-F5344CB8AC3E}">
        <p14:creationId xmlns:p14="http://schemas.microsoft.com/office/powerpoint/2010/main" val="598785266"/>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blinds(horizontal)">
                                      <p:cBhvr>
                                        <p:cTn id="10" dur="500"/>
                                        <p:tgtEl>
                                          <p:spTgt spid="17"/>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blinds(horizontal)">
                                      <p:cBhvr>
                                        <p:cTn id="15" dur="500"/>
                                        <p:tgtEl>
                                          <p:spTgt spid="3">
                                            <p:txEl>
                                              <p:pRg st="2" end="2"/>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blinds(horizontal)">
                                      <p:cBhvr>
                                        <p:cTn id="18" dur="500"/>
                                        <p:tgtEl>
                                          <p:spTgt spid="19"/>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animEffect transition="in" filter="blinds(horizontal)">
                                      <p:cBhvr>
                                        <p:cTn id="23" dur="500"/>
                                        <p:tgtEl>
                                          <p:spTgt spid="3">
                                            <p:txEl>
                                              <p:pRg st="5" end="5"/>
                                            </p:txEl>
                                          </p:spTgt>
                                        </p:tgtEl>
                                      </p:cBhvr>
                                    </p:animEffect>
                                  </p:childTnLst>
                                </p:cTn>
                              </p:par>
                              <p:par>
                                <p:cTn id="24" presetID="3" presetClass="entr" presetSubtype="10" fill="hold" nodeType="with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blinds(horizontal)">
                                      <p:cBhvr>
                                        <p:cTn id="26" dur="500"/>
                                        <p:tgtEl>
                                          <p:spTgt spid="15"/>
                                        </p:tgtEl>
                                      </p:cBhvr>
                                    </p:animEffect>
                                  </p:childTnLst>
                                </p:cTn>
                              </p:par>
                              <p:par>
                                <p:cTn id="27" presetID="3" presetClass="entr" presetSubtype="1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blinds(horizontal)">
                                      <p:cBhvr>
                                        <p:cTn id="29" dur="500"/>
                                        <p:tgtEl>
                                          <p:spTgt spid="3">
                                            <p:txEl>
                                              <p:pRg st="6" end="6"/>
                                            </p:txEl>
                                          </p:spTgt>
                                        </p:tgtEl>
                                      </p:cBhvr>
                                    </p:animEffect>
                                  </p:childTnLst>
                                </p:cTn>
                              </p:par>
                              <p:par>
                                <p:cTn id="30" presetID="3" presetClass="entr" presetSubtype="10" fill="hold" grpId="0"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blinds(horizontal)">
                                      <p:cBhvr>
                                        <p:cTn id="32" dur="500"/>
                                        <p:tgtEl>
                                          <p:spTgt spid="3">
                                            <p:txEl>
                                              <p:pRg st="7" end="7"/>
                                            </p:txEl>
                                          </p:spTgt>
                                        </p:tgtEl>
                                      </p:cBhvr>
                                    </p:animEffect>
                                  </p:childTnLst>
                                </p:cTn>
                              </p:par>
                              <p:par>
                                <p:cTn id="33" presetID="3" presetClass="entr" presetSubtype="10" fill="hold" grpId="0"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blinds(horizontal)">
                                      <p:cBhvr>
                                        <p:cTn id="35"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Data Visualization?</a:t>
            </a:r>
            <a:endParaRPr lang="en-US" dirty="0"/>
          </a:p>
        </p:txBody>
      </p:sp>
      <p:sp>
        <p:nvSpPr>
          <p:cNvPr id="3" name="Content Placeholder 2"/>
          <p:cNvSpPr>
            <a:spLocks noGrp="1"/>
          </p:cNvSpPr>
          <p:nvPr>
            <p:ph idx="1"/>
          </p:nvPr>
        </p:nvSpPr>
        <p:spPr/>
        <p:txBody>
          <a:bodyPr>
            <a:normAutofit/>
          </a:bodyPr>
          <a:lstStyle/>
          <a:p>
            <a:r>
              <a:rPr lang="en-US" sz="4000" dirty="0" smtClean="0"/>
              <a:t>Data </a:t>
            </a:r>
            <a:r>
              <a:rPr lang="en-US" sz="4000" dirty="0"/>
              <a:t>visualization is the presentation of data in a pictorial or graphical </a:t>
            </a:r>
            <a:r>
              <a:rPr lang="en-US" sz="4000" dirty="0" smtClean="0"/>
              <a:t>format </a:t>
            </a:r>
          </a:p>
          <a:p>
            <a:endParaRPr lang="en-US" sz="4000" dirty="0"/>
          </a:p>
          <a:p>
            <a:pPr lvl="1">
              <a:lnSpc>
                <a:spcPct val="150000"/>
              </a:lnSpc>
            </a:pPr>
            <a:r>
              <a:rPr lang="en-US" sz="3600" dirty="0" smtClean="0"/>
              <a:t>Facilitate  intuition</a:t>
            </a:r>
          </a:p>
          <a:p>
            <a:pPr lvl="1">
              <a:lnSpc>
                <a:spcPct val="150000"/>
              </a:lnSpc>
            </a:pPr>
            <a:r>
              <a:rPr lang="en-US" sz="3600" dirty="0" smtClean="0"/>
              <a:t>Support qualitative analysis</a:t>
            </a:r>
          </a:p>
        </p:txBody>
      </p:sp>
      <p:sp>
        <p:nvSpPr>
          <p:cNvPr id="6" name="Slide Number Placeholder 5"/>
          <p:cNvSpPr>
            <a:spLocks noGrp="1"/>
          </p:cNvSpPr>
          <p:nvPr>
            <p:ph type="sldNum" sz="quarter" idx="12"/>
          </p:nvPr>
        </p:nvSpPr>
        <p:spPr/>
        <p:txBody>
          <a:bodyPr/>
          <a:lstStyle/>
          <a:p>
            <a:fld id="{8B74F74A-7BF3-1C41-9DD5-AD56B693B424}" type="slidenum">
              <a:rPr lang="en-US" smtClean="0"/>
              <a:t>3</a:t>
            </a:fld>
            <a:endParaRPr lang="en-US" dirty="0"/>
          </a:p>
        </p:txBody>
      </p:sp>
    </p:spTree>
    <p:extLst>
      <p:ext uri="{BB962C8B-B14F-4D97-AF65-F5344CB8AC3E}">
        <p14:creationId xmlns:p14="http://schemas.microsoft.com/office/powerpoint/2010/main" val="2692827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blinds(horizontal)">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blinds(horizontal)">
                                      <p:cBhvr>
                                        <p:cTn id="1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Architecture</a:t>
            </a:r>
            <a:endParaRPr lang="en-US" dirty="0"/>
          </a:p>
        </p:txBody>
      </p:sp>
      <p:sp>
        <p:nvSpPr>
          <p:cNvPr id="6" name="Slide Number Placeholder 5"/>
          <p:cNvSpPr>
            <a:spLocks noGrp="1"/>
          </p:cNvSpPr>
          <p:nvPr>
            <p:ph type="sldNum" sz="quarter" idx="12"/>
          </p:nvPr>
        </p:nvSpPr>
        <p:spPr/>
        <p:txBody>
          <a:bodyPr/>
          <a:lstStyle/>
          <a:p>
            <a:fld id="{8B74F74A-7BF3-1C41-9DD5-AD56B693B424}" type="slidenum">
              <a:rPr lang="en-US" smtClean="0"/>
              <a:t>30</a:t>
            </a:fld>
            <a:endParaRPr lang="en-US" dirty="0"/>
          </a:p>
        </p:txBody>
      </p:sp>
      <p:grpSp>
        <p:nvGrpSpPr>
          <p:cNvPr id="5" name="Group 4"/>
          <p:cNvGrpSpPr/>
          <p:nvPr/>
        </p:nvGrpSpPr>
        <p:grpSpPr>
          <a:xfrm>
            <a:off x="1618917" y="1567369"/>
            <a:ext cx="8954166" cy="5036719"/>
            <a:chOff x="1618917" y="1567369"/>
            <a:chExt cx="8954166" cy="5036719"/>
          </a:xfrm>
        </p:grpSpPr>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618917" y="1567369"/>
              <a:ext cx="8954166" cy="5036719"/>
            </a:xfrm>
            <a:prstGeom prst="rect">
              <a:avLst/>
            </a:prstGeom>
          </p:spPr>
        </p:pic>
        <p:sp>
          <p:nvSpPr>
            <p:cNvPr id="3" name="TextBox 2"/>
            <p:cNvSpPr txBox="1"/>
            <p:nvPr/>
          </p:nvSpPr>
          <p:spPr>
            <a:xfrm>
              <a:off x="6793487" y="5099322"/>
              <a:ext cx="797013" cy="415498"/>
            </a:xfrm>
            <a:prstGeom prst="rect">
              <a:avLst/>
            </a:prstGeom>
            <a:solidFill>
              <a:schemeClr val="tx1"/>
            </a:solidFill>
          </p:spPr>
          <p:txBody>
            <a:bodyPr wrap="none" rtlCol="0">
              <a:spAutoFit/>
            </a:bodyPr>
            <a:lstStyle/>
            <a:p>
              <a:r>
                <a:rPr lang="en-US" sz="700" dirty="0" smtClean="0">
                  <a:solidFill>
                    <a:sysClr val="windowText" lastClr="000000"/>
                  </a:solidFill>
                </a:rPr>
                <a:t>Authors</a:t>
              </a:r>
            </a:p>
            <a:p>
              <a:r>
                <a:rPr lang="en-US" sz="700" dirty="0" smtClean="0">
                  <a:solidFill>
                    <a:sysClr val="windowText" lastClr="000000"/>
                  </a:solidFill>
                </a:rPr>
                <a:t>Impact Factor</a:t>
              </a:r>
            </a:p>
            <a:p>
              <a:r>
                <a:rPr lang="en-US" sz="700" dirty="0" smtClean="0">
                  <a:solidFill>
                    <a:sysClr val="windowText" lastClr="000000"/>
                  </a:solidFill>
                </a:rPr>
                <a:t>NSF, NIH, NASA</a:t>
              </a:r>
            </a:p>
          </p:txBody>
        </p:sp>
      </p:grpSp>
      <p:grpSp>
        <p:nvGrpSpPr>
          <p:cNvPr id="13" name="Group 12"/>
          <p:cNvGrpSpPr/>
          <p:nvPr/>
        </p:nvGrpSpPr>
        <p:grpSpPr>
          <a:xfrm>
            <a:off x="7752284" y="1772060"/>
            <a:ext cx="2862322" cy="2632672"/>
            <a:chOff x="7752284" y="1772060"/>
            <a:chExt cx="2862322" cy="2632672"/>
          </a:xfrm>
        </p:grpSpPr>
        <p:sp>
          <p:nvSpPr>
            <p:cNvPr id="11" name="Rectangle 10"/>
            <p:cNvSpPr/>
            <p:nvPr/>
          </p:nvSpPr>
          <p:spPr>
            <a:xfrm>
              <a:off x="7939668" y="2141034"/>
              <a:ext cx="2375210" cy="2263698"/>
            </a:xfrm>
            <a:prstGeom prst="rect">
              <a:avLst/>
            </a:prstGeom>
            <a:noFill/>
            <a:ln w="28575">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2" name="TextBox 11"/>
            <p:cNvSpPr txBox="1"/>
            <p:nvPr/>
          </p:nvSpPr>
          <p:spPr>
            <a:xfrm>
              <a:off x="7752284" y="1772060"/>
              <a:ext cx="2862322" cy="369332"/>
            </a:xfrm>
            <a:prstGeom prst="rect">
              <a:avLst/>
            </a:prstGeom>
            <a:noFill/>
          </p:spPr>
          <p:txBody>
            <a:bodyPr wrap="none" rtlCol="0">
              <a:spAutoFit/>
            </a:bodyPr>
            <a:lstStyle/>
            <a:p>
              <a:r>
                <a:rPr lang="en-US" dirty="0" smtClean="0">
                  <a:solidFill>
                    <a:srgbClr val="FF0000"/>
                  </a:solidFill>
                </a:rPr>
                <a:t>Dynamic data – </a:t>
              </a:r>
              <a:r>
                <a:rPr lang="en-US" smtClean="0">
                  <a:solidFill>
                    <a:srgbClr val="FF0000"/>
                  </a:solidFill>
                </a:rPr>
                <a:t>On Demand</a:t>
              </a:r>
              <a:endParaRPr lang="en-US" dirty="0">
                <a:solidFill>
                  <a:srgbClr val="FF0000"/>
                </a:solidFill>
              </a:endParaRPr>
            </a:p>
          </p:txBody>
        </p:sp>
      </p:grpSp>
      <p:grpSp>
        <p:nvGrpSpPr>
          <p:cNvPr id="14" name="Group 13"/>
          <p:cNvGrpSpPr/>
          <p:nvPr/>
        </p:nvGrpSpPr>
        <p:grpSpPr>
          <a:xfrm>
            <a:off x="4848714" y="4589398"/>
            <a:ext cx="4427707" cy="1720959"/>
            <a:chOff x="7939668" y="2141034"/>
            <a:chExt cx="3573414" cy="2384146"/>
          </a:xfrm>
        </p:grpSpPr>
        <p:sp>
          <p:nvSpPr>
            <p:cNvPr id="15" name="Rectangle 14"/>
            <p:cNvSpPr/>
            <p:nvPr/>
          </p:nvSpPr>
          <p:spPr>
            <a:xfrm>
              <a:off x="7939668" y="2141034"/>
              <a:ext cx="2375210" cy="2263698"/>
            </a:xfrm>
            <a:prstGeom prst="rect">
              <a:avLst/>
            </a:prstGeom>
            <a:noFill/>
            <a:ln w="28575">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6" name="TextBox 15"/>
            <p:cNvSpPr txBox="1"/>
            <p:nvPr/>
          </p:nvSpPr>
          <p:spPr>
            <a:xfrm>
              <a:off x="10283017" y="4013523"/>
              <a:ext cx="1230065" cy="511657"/>
            </a:xfrm>
            <a:prstGeom prst="rect">
              <a:avLst/>
            </a:prstGeom>
            <a:noFill/>
          </p:spPr>
          <p:txBody>
            <a:bodyPr wrap="none" rtlCol="0">
              <a:spAutoFit/>
            </a:bodyPr>
            <a:lstStyle/>
            <a:p>
              <a:r>
                <a:rPr lang="en-US" dirty="0" smtClean="0">
                  <a:solidFill>
                    <a:srgbClr val="FF0000"/>
                  </a:solidFill>
                </a:rPr>
                <a:t>Yearly Update</a:t>
              </a:r>
              <a:endParaRPr lang="en-US" dirty="0">
                <a:solidFill>
                  <a:srgbClr val="FF0000"/>
                </a:solidFill>
              </a:endParaRPr>
            </a:p>
          </p:txBody>
        </p:sp>
      </p:grpSp>
    </p:spTree>
    <p:extLst>
      <p:ext uri="{BB962C8B-B14F-4D97-AF65-F5344CB8AC3E}">
        <p14:creationId xmlns:p14="http://schemas.microsoft.com/office/powerpoint/2010/main" val="1350430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linds(horizontal)">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blinds(horizontal)">
                                      <p:cBhvr>
                                        <p:cTn id="1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Name Disambiguation</a:t>
            </a:r>
          </a:p>
        </p:txBody>
      </p:sp>
      <p:sp>
        <p:nvSpPr>
          <p:cNvPr id="3" name="Content Placeholder 2"/>
          <p:cNvSpPr>
            <a:spLocks noGrp="1"/>
          </p:cNvSpPr>
          <p:nvPr>
            <p:ph idx="1"/>
          </p:nvPr>
        </p:nvSpPr>
        <p:spPr>
          <a:xfrm>
            <a:off x="1120000" y="1825625"/>
            <a:ext cx="10233800" cy="4895850"/>
          </a:xfrm>
        </p:spPr>
        <p:txBody>
          <a:bodyPr>
            <a:normAutofit/>
          </a:bodyPr>
          <a:lstStyle/>
          <a:p>
            <a:pPr marL="0" indent="0">
              <a:lnSpc>
                <a:spcPct val="100000"/>
              </a:lnSpc>
              <a:buNone/>
            </a:pPr>
            <a:r>
              <a:rPr lang="en-US" dirty="0" smtClean="0"/>
              <a:t>1. Within a Google Scholar profile</a:t>
            </a:r>
            <a:endParaRPr lang="en-US" dirty="0"/>
          </a:p>
          <a:p>
            <a:pPr marL="677862" lvl="1" indent="-457200">
              <a:lnSpc>
                <a:spcPct val="100000"/>
              </a:lnSpc>
            </a:pPr>
            <a:r>
              <a:rPr lang="en-US" sz="2000" dirty="0"/>
              <a:t>Ioannis T </a:t>
            </a:r>
            <a:r>
              <a:rPr lang="en-US" sz="2000" dirty="0" smtClean="0"/>
              <a:t>Pavlidis</a:t>
            </a:r>
          </a:p>
          <a:p>
            <a:pPr marL="677862" lvl="1" indent="-457200">
              <a:lnSpc>
                <a:spcPct val="100000"/>
              </a:lnSpc>
            </a:pPr>
            <a:r>
              <a:rPr lang="en-US" sz="2000" dirty="0" smtClean="0"/>
              <a:t>IT Pavlidis</a:t>
            </a:r>
          </a:p>
          <a:p>
            <a:pPr marL="677862" lvl="1" indent="-457200">
              <a:lnSpc>
                <a:spcPct val="100000"/>
              </a:lnSpc>
            </a:pPr>
            <a:r>
              <a:rPr lang="en-US" sz="2000" dirty="0" smtClean="0"/>
              <a:t>I Pavlidis</a:t>
            </a:r>
          </a:p>
          <a:p>
            <a:pPr marL="677862" lvl="1" indent="-457200">
              <a:lnSpc>
                <a:spcPct val="100000"/>
              </a:lnSpc>
            </a:pPr>
            <a:r>
              <a:rPr lang="en-US" sz="2000" dirty="0" smtClean="0"/>
              <a:t>Ioannis Pavlidis</a:t>
            </a:r>
            <a:endParaRPr lang="en-US" sz="2800" dirty="0" smtClean="0"/>
          </a:p>
        </p:txBody>
      </p:sp>
      <p:sp>
        <p:nvSpPr>
          <p:cNvPr id="9" name="Slide Number Placeholder 8"/>
          <p:cNvSpPr>
            <a:spLocks noGrp="1"/>
          </p:cNvSpPr>
          <p:nvPr>
            <p:ph type="sldNum" sz="quarter" idx="12"/>
          </p:nvPr>
        </p:nvSpPr>
        <p:spPr/>
        <p:txBody>
          <a:bodyPr/>
          <a:lstStyle/>
          <a:p>
            <a:fld id="{8B74F74A-7BF3-1C41-9DD5-AD56B693B424}" type="slidenum">
              <a:rPr lang="en-US" smtClean="0"/>
              <a:t>31</a:t>
            </a:fld>
            <a:endParaRPr lang="en-US" dirty="0"/>
          </a:p>
        </p:txBody>
      </p:sp>
      <p:grpSp>
        <p:nvGrpSpPr>
          <p:cNvPr id="16" name="Group 15"/>
          <p:cNvGrpSpPr/>
          <p:nvPr/>
        </p:nvGrpSpPr>
        <p:grpSpPr>
          <a:xfrm>
            <a:off x="4403348" y="2997289"/>
            <a:ext cx="2084594" cy="800219"/>
            <a:chOff x="4284122" y="2711446"/>
            <a:chExt cx="2084594" cy="800219"/>
          </a:xfrm>
        </p:grpSpPr>
        <p:cxnSp>
          <p:nvCxnSpPr>
            <p:cNvPr id="10" name="Straight Arrow Connector 9"/>
            <p:cNvCxnSpPr/>
            <p:nvPr/>
          </p:nvCxnSpPr>
          <p:spPr>
            <a:xfrm>
              <a:off x="4411579" y="3114028"/>
              <a:ext cx="195713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4284122" y="2711446"/>
              <a:ext cx="1896673" cy="800219"/>
            </a:xfrm>
            <a:prstGeom prst="rect">
              <a:avLst/>
            </a:prstGeom>
            <a:noFill/>
          </p:spPr>
          <p:txBody>
            <a:bodyPr wrap="none" rtlCol="0">
              <a:spAutoFit/>
            </a:bodyPr>
            <a:lstStyle/>
            <a:p>
              <a:r>
                <a:rPr lang="en-US" dirty="0" smtClean="0"/>
                <a:t>I Pavlidis</a:t>
              </a:r>
            </a:p>
            <a:p>
              <a:endParaRPr lang="en-US" sz="1400" dirty="0" smtClean="0"/>
            </a:p>
            <a:p>
              <a:r>
                <a:rPr lang="en-US" sz="1400" dirty="0" smtClean="0"/>
                <a:t>First Initial + </a:t>
              </a:r>
              <a:r>
                <a:rPr lang="en-US" sz="1400" dirty="0" err="1" smtClean="0"/>
                <a:t>Lastname</a:t>
              </a:r>
              <a:endParaRPr lang="en-US" sz="1400" dirty="0"/>
            </a:p>
          </p:txBody>
        </p:sp>
      </p:grpSp>
      <p:pic>
        <p:nvPicPr>
          <p:cNvPr id="12" name="Picture 11"/>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615398" y="2703649"/>
            <a:ext cx="5184671" cy="2319740"/>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566269" y="3998456"/>
            <a:ext cx="4684866" cy="1774698"/>
          </a:xfrm>
          <a:prstGeom prst="rect">
            <a:avLst/>
          </a:prstGeom>
        </p:spPr>
      </p:pic>
      <p:sp>
        <p:nvSpPr>
          <p:cNvPr id="5" name="Rectangle 4"/>
          <p:cNvSpPr/>
          <p:nvPr/>
        </p:nvSpPr>
        <p:spPr>
          <a:xfrm>
            <a:off x="1847850" y="4238625"/>
            <a:ext cx="641350" cy="159348"/>
          </a:xfrm>
          <a:prstGeom prst="rect">
            <a:avLst/>
          </a:prstGeom>
          <a:solidFill>
            <a:srgbClr val="0082F7">
              <a:alpha val="52941"/>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1847850" y="4839090"/>
            <a:ext cx="652639" cy="161535"/>
          </a:xfrm>
          <a:prstGeom prst="rect">
            <a:avLst/>
          </a:prstGeom>
          <a:solidFill>
            <a:srgbClr val="0082F7">
              <a:alpha val="52941"/>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013961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blinds(horizontal)">
                                      <p:cBhvr>
                                        <p:cTn id="16" dur="500"/>
                                        <p:tgtEl>
                                          <p:spTgt spid="3">
                                            <p:txEl>
                                              <p:pRg st="3" end="3"/>
                                            </p:txEl>
                                          </p:spTgt>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blinds(horizontal)">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nodeType="click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blinds(horizontal)">
                                      <p:cBhvr>
                                        <p:cTn id="24" dur="500"/>
                                        <p:tgtEl>
                                          <p:spTgt spid="4"/>
                                        </p:tgtEl>
                                      </p:cBhvr>
                                    </p:animEffect>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grpId="0" nodeType="click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blinds(horizontal)">
                                      <p:cBhvr>
                                        <p:cTn id="29" dur="500"/>
                                        <p:tgtEl>
                                          <p:spTgt spid="5"/>
                                        </p:tgtEl>
                                      </p:cBhvr>
                                    </p:animEffect>
                                  </p:childTnLst>
                                </p:cTn>
                              </p:par>
                              <p:par>
                                <p:cTn id="30" presetID="3" presetClass="entr" presetSubtype="10" fill="hold" grpId="0" nodeType="with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blinds(horizontal)">
                                      <p:cBhvr>
                                        <p:cTn id="32" dur="500"/>
                                        <p:tgtEl>
                                          <p:spTgt spid="13"/>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blinds(horizontal)">
                                      <p:cBhvr>
                                        <p:cTn id="37" dur="500"/>
                                        <p:tgtEl>
                                          <p:spTgt spid="16"/>
                                        </p:tgtEl>
                                      </p:cBhvr>
                                    </p:animEffect>
                                  </p:childTnLst>
                                </p:cTn>
                              </p:par>
                              <p:par>
                                <p:cTn id="38" presetID="3" presetClass="entr" presetSubtype="10" fill="hold" nodeType="withEffect">
                                  <p:stCondLst>
                                    <p:cond delay="0"/>
                                  </p:stCondLst>
                                  <p:childTnLst>
                                    <p:set>
                                      <p:cBhvr>
                                        <p:cTn id="39" dur="1" fill="hold">
                                          <p:stCondLst>
                                            <p:cond delay="0"/>
                                          </p:stCondLst>
                                        </p:cTn>
                                        <p:tgtEl>
                                          <p:spTgt spid="12"/>
                                        </p:tgtEl>
                                        <p:attrNameLst>
                                          <p:attrName>style.visibility</p:attrName>
                                        </p:attrNameLst>
                                      </p:cBhvr>
                                      <p:to>
                                        <p:strVal val="visible"/>
                                      </p:to>
                                    </p:set>
                                    <p:animEffect transition="in" filter="blinds(horizontal)">
                                      <p:cBhvr>
                                        <p:cTn id="4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animBg="1"/>
      <p:bldP spid="13"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Name Disambiguation</a:t>
            </a:r>
          </a:p>
        </p:txBody>
      </p:sp>
      <p:sp>
        <p:nvSpPr>
          <p:cNvPr id="3" name="Content Placeholder 2"/>
          <p:cNvSpPr>
            <a:spLocks noGrp="1"/>
          </p:cNvSpPr>
          <p:nvPr>
            <p:ph idx="1"/>
          </p:nvPr>
        </p:nvSpPr>
        <p:spPr>
          <a:xfrm>
            <a:off x="1120000" y="1825625"/>
            <a:ext cx="10233800" cy="4895850"/>
          </a:xfrm>
        </p:spPr>
        <p:txBody>
          <a:bodyPr>
            <a:normAutofit/>
          </a:bodyPr>
          <a:lstStyle/>
          <a:p>
            <a:pPr marL="0" indent="0">
              <a:lnSpc>
                <a:spcPct val="100000"/>
              </a:lnSpc>
              <a:buNone/>
            </a:pPr>
            <a:r>
              <a:rPr lang="en-US" dirty="0" smtClean="0"/>
              <a:t>2</a:t>
            </a:r>
            <a:r>
              <a:rPr lang="en-US" dirty="0"/>
              <a:t>. Matching Google Scholar name with Funding </a:t>
            </a:r>
            <a:r>
              <a:rPr lang="en-US" dirty="0" smtClean="0"/>
              <a:t>name</a:t>
            </a:r>
          </a:p>
          <a:p>
            <a:pPr>
              <a:lnSpc>
                <a:spcPct val="100000"/>
              </a:lnSpc>
            </a:pPr>
            <a:r>
              <a:rPr lang="en-US" dirty="0" smtClean="0"/>
              <a:t>Funding dataset</a:t>
            </a:r>
          </a:p>
          <a:p>
            <a:pPr lvl="1">
              <a:lnSpc>
                <a:spcPct val="100000"/>
              </a:lnSpc>
            </a:pPr>
            <a:r>
              <a:rPr lang="en-US" sz="2800" dirty="0" smtClean="0"/>
              <a:t>Remove Jr., III, PhD, Dr., and so on</a:t>
            </a:r>
          </a:p>
        </p:txBody>
      </p:sp>
      <p:grpSp>
        <p:nvGrpSpPr>
          <p:cNvPr id="6" name="Group 5"/>
          <p:cNvGrpSpPr>
            <a:grpSpLocks noChangeAspect="1"/>
          </p:cNvGrpSpPr>
          <p:nvPr/>
        </p:nvGrpSpPr>
        <p:grpSpPr>
          <a:xfrm>
            <a:off x="7591680" y="4079170"/>
            <a:ext cx="4172993" cy="2121935"/>
            <a:chOff x="1710237" y="2257163"/>
            <a:chExt cx="9053326" cy="4309892"/>
          </a:xfrm>
        </p:grpSpPr>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710237" y="2257163"/>
              <a:ext cx="9053326" cy="4309892"/>
            </a:xfrm>
            <a:prstGeom prst="rect">
              <a:avLst/>
            </a:prstGeom>
          </p:spPr>
        </p:pic>
        <p:sp>
          <p:nvSpPr>
            <p:cNvPr id="5" name="Rectangle 4"/>
            <p:cNvSpPr/>
            <p:nvPr/>
          </p:nvSpPr>
          <p:spPr>
            <a:xfrm>
              <a:off x="3222702" y="2458844"/>
              <a:ext cx="875371" cy="250902"/>
            </a:xfrm>
            <a:prstGeom prst="rect">
              <a:avLst/>
            </a:prstGeom>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sp>
        <p:nvSpPr>
          <p:cNvPr id="9" name="Slide Number Placeholder 8"/>
          <p:cNvSpPr>
            <a:spLocks noGrp="1"/>
          </p:cNvSpPr>
          <p:nvPr>
            <p:ph type="sldNum" sz="quarter" idx="12"/>
          </p:nvPr>
        </p:nvSpPr>
        <p:spPr/>
        <p:txBody>
          <a:bodyPr/>
          <a:lstStyle/>
          <a:p>
            <a:fld id="{8B74F74A-7BF3-1C41-9DD5-AD56B693B424}" type="slidenum">
              <a:rPr lang="en-US" smtClean="0"/>
              <a:t>32</a:t>
            </a:fld>
            <a:endParaRPr lang="en-US" dirty="0"/>
          </a:p>
        </p:txBody>
      </p:sp>
      <p:sp>
        <p:nvSpPr>
          <p:cNvPr id="7" name="TextBox 6"/>
          <p:cNvSpPr txBox="1"/>
          <p:nvPr/>
        </p:nvSpPr>
        <p:spPr>
          <a:xfrm>
            <a:off x="996003" y="4512365"/>
            <a:ext cx="2556534" cy="523220"/>
          </a:xfrm>
          <a:prstGeom prst="rect">
            <a:avLst/>
          </a:prstGeom>
          <a:noFill/>
        </p:spPr>
        <p:txBody>
          <a:bodyPr wrap="none" rtlCol="0">
            <a:spAutoFit/>
          </a:bodyPr>
          <a:lstStyle/>
          <a:p>
            <a:r>
              <a:rPr lang="en-US" sz="2800" dirty="0" smtClean="0"/>
              <a:t>Daniel M. </a:t>
            </a:r>
            <a:r>
              <a:rPr lang="en-US" sz="2800" u="sng" dirty="0" smtClean="0">
                <a:solidFill>
                  <a:srgbClr val="00B0F0"/>
                </a:solidFill>
              </a:rPr>
              <a:t>Smith</a:t>
            </a:r>
            <a:endParaRPr lang="en-US" sz="2800" u="sng" dirty="0">
              <a:solidFill>
                <a:srgbClr val="00B0F0"/>
              </a:solidFill>
            </a:endParaRPr>
          </a:p>
        </p:txBody>
      </p:sp>
      <p:sp>
        <p:nvSpPr>
          <p:cNvPr id="15" name="TextBox 14"/>
          <p:cNvSpPr txBox="1"/>
          <p:nvPr/>
        </p:nvSpPr>
        <p:spPr>
          <a:xfrm>
            <a:off x="4093936" y="4512365"/>
            <a:ext cx="3330784" cy="523220"/>
          </a:xfrm>
          <a:prstGeom prst="rect">
            <a:avLst/>
          </a:prstGeom>
          <a:noFill/>
        </p:spPr>
        <p:txBody>
          <a:bodyPr wrap="none" rtlCol="0">
            <a:spAutoFit/>
          </a:bodyPr>
          <a:lstStyle/>
          <a:p>
            <a:r>
              <a:rPr lang="en-US" sz="2800" dirty="0" smtClean="0"/>
              <a:t>Daniel Michael </a:t>
            </a:r>
            <a:r>
              <a:rPr lang="en-US" sz="2800" u="sng" dirty="0" smtClean="0">
                <a:solidFill>
                  <a:srgbClr val="00B0F0"/>
                </a:solidFill>
              </a:rPr>
              <a:t>Smith</a:t>
            </a:r>
            <a:endParaRPr lang="en-US" sz="2800" u="sng" dirty="0">
              <a:solidFill>
                <a:srgbClr val="00B0F0"/>
              </a:solidFill>
            </a:endParaRPr>
          </a:p>
        </p:txBody>
      </p:sp>
      <p:sp>
        <p:nvSpPr>
          <p:cNvPr id="17" name="TextBox 16"/>
          <p:cNvSpPr txBox="1"/>
          <p:nvPr/>
        </p:nvSpPr>
        <p:spPr>
          <a:xfrm>
            <a:off x="1348614" y="5339028"/>
            <a:ext cx="1686680" cy="461665"/>
          </a:xfrm>
          <a:prstGeom prst="rect">
            <a:avLst/>
          </a:prstGeom>
          <a:noFill/>
        </p:spPr>
        <p:txBody>
          <a:bodyPr wrap="none" rtlCol="0">
            <a:spAutoFit/>
          </a:bodyPr>
          <a:lstStyle/>
          <a:p>
            <a:r>
              <a:rPr lang="en-US" sz="2400" u="sng" dirty="0" smtClean="0">
                <a:solidFill>
                  <a:srgbClr val="00B0F0"/>
                </a:solidFill>
              </a:rPr>
              <a:t>M %</a:t>
            </a:r>
            <a:r>
              <a:rPr lang="en-US" sz="2400" dirty="0" smtClean="0"/>
              <a:t> </a:t>
            </a:r>
            <a:r>
              <a:rPr lang="en-US" sz="2400" dirty="0"/>
              <a:t>Daniel </a:t>
            </a:r>
          </a:p>
        </p:txBody>
      </p:sp>
      <p:sp>
        <p:nvSpPr>
          <p:cNvPr id="18" name="TextBox 17"/>
          <p:cNvSpPr txBox="1"/>
          <p:nvPr/>
        </p:nvSpPr>
        <p:spPr>
          <a:xfrm>
            <a:off x="1340668" y="5760640"/>
            <a:ext cx="1625766" cy="461665"/>
          </a:xfrm>
          <a:prstGeom prst="rect">
            <a:avLst/>
          </a:prstGeom>
          <a:noFill/>
        </p:spPr>
        <p:txBody>
          <a:bodyPr wrap="none" rtlCol="0">
            <a:spAutoFit/>
          </a:bodyPr>
          <a:lstStyle/>
          <a:p>
            <a:r>
              <a:rPr lang="en-US" sz="2400" dirty="0"/>
              <a:t>Daniel </a:t>
            </a:r>
            <a:r>
              <a:rPr lang="en-US" sz="2400" u="sng" dirty="0" smtClean="0">
                <a:solidFill>
                  <a:srgbClr val="00B0F0"/>
                </a:solidFill>
              </a:rPr>
              <a:t>M %</a:t>
            </a:r>
            <a:endParaRPr lang="en-US" sz="2400" u="sng" dirty="0">
              <a:solidFill>
                <a:srgbClr val="00B0F0"/>
              </a:solidFill>
            </a:endParaRPr>
          </a:p>
        </p:txBody>
      </p:sp>
      <p:sp>
        <p:nvSpPr>
          <p:cNvPr id="19" name="TextBox 18"/>
          <p:cNvSpPr txBox="1"/>
          <p:nvPr/>
        </p:nvSpPr>
        <p:spPr>
          <a:xfrm>
            <a:off x="4488633" y="5379282"/>
            <a:ext cx="2063385" cy="461665"/>
          </a:xfrm>
          <a:prstGeom prst="rect">
            <a:avLst/>
          </a:prstGeom>
          <a:noFill/>
        </p:spPr>
        <p:txBody>
          <a:bodyPr wrap="none" rtlCol="0">
            <a:spAutoFit/>
          </a:bodyPr>
          <a:lstStyle/>
          <a:p>
            <a:r>
              <a:rPr lang="en-US" sz="2400" dirty="0"/>
              <a:t>Daniel </a:t>
            </a:r>
            <a:r>
              <a:rPr lang="en-US" sz="2400" dirty="0" smtClean="0"/>
              <a:t>Michael</a:t>
            </a:r>
          </a:p>
        </p:txBody>
      </p:sp>
      <p:sp>
        <p:nvSpPr>
          <p:cNvPr id="20" name="TextBox 19"/>
          <p:cNvSpPr txBox="1"/>
          <p:nvPr/>
        </p:nvSpPr>
        <p:spPr>
          <a:xfrm>
            <a:off x="4488633" y="5791531"/>
            <a:ext cx="2063385" cy="461665"/>
          </a:xfrm>
          <a:prstGeom prst="rect">
            <a:avLst/>
          </a:prstGeom>
          <a:noFill/>
        </p:spPr>
        <p:txBody>
          <a:bodyPr wrap="none" rtlCol="0">
            <a:spAutoFit/>
          </a:bodyPr>
          <a:lstStyle/>
          <a:p>
            <a:r>
              <a:rPr lang="en-US" sz="2400" dirty="0"/>
              <a:t>Daniel </a:t>
            </a:r>
            <a:r>
              <a:rPr lang="en-US" sz="2400" dirty="0" smtClean="0"/>
              <a:t>Michael</a:t>
            </a:r>
          </a:p>
        </p:txBody>
      </p:sp>
      <p:sp>
        <p:nvSpPr>
          <p:cNvPr id="12" name="Left Bracket 11"/>
          <p:cNvSpPr/>
          <p:nvPr/>
        </p:nvSpPr>
        <p:spPr>
          <a:xfrm rot="16200000">
            <a:off x="4779384" y="3142500"/>
            <a:ext cx="242528" cy="3857696"/>
          </a:xfrm>
          <a:prstGeom prst="leftBracket">
            <a:avLst/>
          </a:prstGeom>
          <a:ln>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00B0F0"/>
              </a:solidFill>
            </a:endParaRPr>
          </a:p>
        </p:txBody>
      </p:sp>
      <p:sp>
        <p:nvSpPr>
          <p:cNvPr id="13" name="TextBox 12"/>
          <p:cNvSpPr txBox="1"/>
          <p:nvPr/>
        </p:nvSpPr>
        <p:spPr>
          <a:xfrm>
            <a:off x="1435991" y="4008096"/>
            <a:ext cx="1701107" cy="40011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none" rtlCol="0">
            <a:spAutoFit/>
          </a:bodyPr>
          <a:lstStyle/>
          <a:p>
            <a:r>
              <a:rPr lang="en-US" sz="2000" dirty="0" smtClean="0"/>
              <a:t>Google Profile</a:t>
            </a:r>
            <a:endParaRPr lang="en-US" sz="2000" dirty="0"/>
          </a:p>
        </p:txBody>
      </p:sp>
      <p:sp>
        <p:nvSpPr>
          <p:cNvPr id="21" name="TextBox 20"/>
          <p:cNvSpPr txBox="1"/>
          <p:nvPr/>
        </p:nvSpPr>
        <p:spPr>
          <a:xfrm>
            <a:off x="5043829" y="4008096"/>
            <a:ext cx="1050288" cy="40011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none" rtlCol="0">
            <a:spAutoFit/>
          </a:bodyPr>
          <a:lstStyle/>
          <a:p>
            <a:r>
              <a:rPr lang="en-US" sz="2000" smtClean="0"/>
              <a:t>Funding</a:t>
            </a:r>
            <a:endParaRPr lang="en-US" sz="2000"/>
          </a:p>
        </p:txBody>
      </p:sp>
    </p:spTree>
    <p:extLst>
      <p:ext uri="{BB962C8B-B14F-4D97-AF65-F5344CB8AC3E}">
        <p14:creationId xmlns:p14="http://schemas.microsoft.com/office/powerpoint/2010/main" val="14032492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blinds(horizontal)">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blinds(horizontal)">
                                      <p:cBhvr>
                                        <p:cTn id="20" dur="500"/>
                                        <p:tgtEl>
                                          <p:spTgt spid="13"/>
                                        </p:tgtEl>
                                      </p:cBhvr>
                                    </p:animEffect>
                                  </p:childTnLst>
                                </p:cTn>
                              </p:par>
                              <p:par>
                                <p:cTn id="21" presetID="3" presetClass="entr" presetSubtype="1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blinds(horizontal)">
                                      <p:cBhvr>
                                        <p:cTn id="23" dur="500"/>
                                        <p:tgtEl>
                                          <p:spTgt spid="21"/>
                                        </p:tgtEl>
                                      </p:cBhvr>
                                    </p:animEffect>
                                  </p:childTnLst>
                                </p:cTn>
                              </p:par>
                              <p:par>
                                <p:cTn id="24" presetID="3" presetClass="entr" presetSubtype="10" fill="hold" nodeType="withEffect">
                                  <p:stCondLst>
                                    <p:cond delay="0"/>
                                  </p:stCondLst>
                                  <p:childTnLst>
                                    <p:set>
                                      <p:cBhvr>
                                        <p:cTn id="25" dur="1" fill="hold">
                                          <p:stCondLst>
                                            <p:cond delay="0"/>
                                          </p:stCondLst>
                                        </p:cTn>
                                        <p:tgtEl>
                                          <p:spTgt spid="7">
                                            <p:txEl>
                                              <p:pRg st="0" end="0"/>
                                            </p:txEl>
                                          </p:spTgt>
                                        </p:tgtEl>
                                        <p:attrNameLst>
                                          <p:attrName>style.visibility</p:attrName>
                                        </p:attrNameLst>
                                      </p:cBhvr>
                                      <p:to>
                                        <p:strVal val="visible"/>
                                      </p:to>
                                    </p:set>
                                    <p:animEffect transition="in" filter="blinds(horizontal)">
                                      <p:cBhvr>
                                        <p:cTn id="26" dur="1000"/>
                                        <p:tgtEl>
                                          <p:spTgt spid="7">
                                            <p:txEl>
                                              <p:pRg st="0" end="0"/>
                                            </p:txEl>
                                          </p:spTgt>
                                        </p:tgtEl>
                                      </p:cBhvr>
                                    </p:animEffect>
                                  </p:childTnLst>
                                </p:cTn>
                              </p:par>
                              <p:par>
                                <p:cTn id="27" presetID="3" presetClass="entr" presetSubtype="10"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blinds(horizontal)">
                                      <p:cBhvr>
                                        <p:cTn id="29" dur="1000"/>
                                        <p:tgtEl>
                                          <p:spTgt spid="15"/>
                                        </p:tgtEl>
                                      </p:cBhvr>
                                    </p:animEffect>
                                  </p:childTnLst>
                                </p:cTn>
                              </p:par>
                              <p:par>
                                <p:cTn id="30" presetID="3" presetClass="entr" presetSubtype="10" fill="hold" grpId="0" nodeType="with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blinds(horizontal)">
                                      <p:cBhvr>
                                        <p:cTn id="32" dur="1000"/>
                                        <p:tgtEl>
                                          <p:spTgt spid="12"/>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blinds(horizontal)">
                                      <p:cBhvr>
                                        <p:cTn id="37" dur="1000"/>
                                        <p:tgtEl>
                                          <p:spTgt spid="17"/>
                                        </p:tgtEl>
                                      </p:cBhvr>
                                    </p:animEffect>
                                  </p:childTnLst>
                                </p:cTn>
                              </p:par>
                              <p:par>
                                <p:cTn id="38" presetID="3" presetClass="entr" presetSubtype="10" fill="hold" grpId="0" nodeType="withEffect">
                                  <p:stCondLst>
                                    <p:cond delay="0"/>
                                  </p:stCondLst>
                                  <p:childTnLst>
                                    <p:set>
                                      <p:cBhvr>
                                        <p:cTn id="39" dur="1" fill="hold">
                                          <p:stCondLst>
                                            <p:cond delay="0"/>
                                          </p:stCondLst>
                                        </p:cTn>
                                        <p:tgtEl>
                                          <p:spTgt spid="19"/>
                                        </p:tgtEl>
                                        <p:attrNameLst>
                                          <p:attrName>style.visibility</p:attrName>
                                        </p:attrNameLst>
                                      </p:cBhvr>
                                      <p:to>
                                        <p:strVal val="visible"/>
                                      </p:to>
                                    </p:set>
                                    <p:animEffect transition="in" filter="blinds(horizontal)">
                                      <p:cBhvr>
                                        <p:cTn id="40" dur="1000"/>
                                        <p:tgtEl>
                                          <p:spTgt spid="19"/>
                                        </p:tgtEl>
                                      </p:cBhvr>
                                    </p:animEffect>
                                  </p:childTnLst>
                                </p:cTn>
                              </p:par>
                              <p:par>
                                <p:cTn id="41" presetID="3" presetClass="entr" presetSubtype="10" fill="hold" grpId="0" nodeType="withEffect">
                                  <p:stCondLst>
                                    <p:cond delay="2000"/>
                                  </p:stCondLst>
                                  <p:childTnLst>
                                    <p:set>
                                      <p:cBhvr>
                                        <p:cTn id="42" dur="1" fill="hold">
                                          <p:stCondLst>
                                            <p:cond delay="0"/>
                                          </p:stCondLst>
                                        </p:cTn>
                                        <p:tgtEl>
                                          <p:spTgt spid="18"/>
                                        </p:tgtEl>
                                        <p:attrNameLst>
                                          <p:attrName>style.visibility</p:attrName>
                                        </p:attrNameLst>
                                      </p:cBhvr>
                                      <p:to>
                                        <p:strVal val="visible"/>
                                      </p:to>
                                    </p:set>
                                    <p:animEffect transition="in" filter="blinds(horizontal)">
                                      <p:cBhvr>
                                        <p:cTn id="43" dur="1000"/>
                                        <p:tgtEl>
                                          <p:spTgt spid="18"/>
                                        </p:tgtEl>
                                      </p:cBhvr>
                                    </p:animEffect>
                                  </p:childTnLst>
                                </p:cTn>
                              </p:par>
                              <p:par>
                                <p:cTn id="44" presetID="3" presetClass="entr" presetSubtype="10" fill="hold" grpId="0" nodeType="withEffect">
                                  <p:stCondLst>
                                    <p:cond delay="2000"/>
                                  </p:stCondLst>
                                  <p:childTnLst>
                                    <p:set>
                                      <p:cBhvr>
                                        <p:cTn id="45" dur="1" fill="hold">
                                          <p:stCondLst>
                                            <p:cond delay="0"/>
                                          </p:stCondLst>
                                        </p:cTn>
                                        <p:tgtEl>
                                          <p:spTgt spid="20"/>
                                        </p:tgtEl>
                                        <p:attrNameLst>
                                          <p:attrName>style.visibility</p:attrName>
                                        </p:attrNameLst>
                                      </p:cBhvr>
                                      <p:to>
                                        <p:strVal val="visible"/>
                                      </p:to>
                                    </p:set>
                                    <p:animEffect transition="in" filter="blinds(horizontal)">
                                      <p:cBhvr>
                                        <p:cTn id="46" dur="1000"/>
                                        <p:tgtEl>
                                          <p:spTgt spid="20"/>
                                        </p:tgtEl>
                                      </p:cBhvr>
                                    </p:animEffect>
                                  </p:childTnLst>
                                </p:cTn>
                              </p:par>
                              <p:par>
                                <p:cTn id="47" presetID="3" presetClass="entr" presetSubtype="10" fill="hold" nodeType="withEffect">
                                  <p:stCondLst>
                                    <p:cond delay="5000"/>
                                  </p:stCondLst>
                                  <p:childTnLst>
                                    <p:set>
                                      <p:cBhvr>
                                        <p:cTn id="48" dur="1" fill="hold">
                                          <p:stCondLst>
                                            <p:cond delay="0"/>
                                          </p:stCondLst>
                                        </p:cTn>
                                        <p:tgtEl>
                                          <p:spTgt spid="6"/>
                                        </p:tgtEl>
                                        <p:attrNameLst>
                                          <p:attrName>style.visibility</p:attrName>
                                        </p:attrNameLst>
                                      </p:cBhvr>
                                      <p:to>
                                        <p:strVal val="visible"/>
                                      </p:to>
                                    </p:set>
                                    <p:animEffect transition="in" filter="blinds(horizontal)">
                                      <p:cBhvr>
                                        <p:cTn id="4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5" grpId="0"/>
      <p:bldP spid="17" grpId="0"/>
      <p:bldP spid="18" grpId="0"/>
      <p:bldP spid="19" grpId="0"/>
      <p:bldP spid="20" grpId="0"/>
      <p:bldP spid="12" grpId="0" animBg="1"/>
      <p:bldP spid="13" grpId="0" animBg="1"/>
      <p:bldP spid="21"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20000" y="1825624"/>
            <a:ext cx="10233800" cy="4857809"/>
          </a:xfrm>
        </p:spPr>
        <p:txBody>
          <a:bodyPr>
            <a:normAutofit/>
          </a:bodyPr>
          <a:lstStyle/>
          <a:p>
            <a:pPr>
              <a:buFont typeface="Arial" charset="0"/>
              <a:buChar char="•"/>
            </a:pPr>
            <a:r>
              <a:rPr lang="en-US" sz="2200" dirty="0"/>
              <a:t>GOAL 1: Articulate a clear, comprehensive, and measurable performance evaluation scheme for academics</a:t>
            </a:r>
          </a:p>
          <a:p>
            <a:pPr lvl="1">
              <a:buFont typeface="Arial" charset="0"/>
              <a:buChar char="•"/>
            </a:pPr>
            <a:r>
              <a:rPr lang="en-US" sz="1800" dirty="0" smtClean="0">
                <a:solidFill>
                  <a:srgbClr val="F2F2F2"/>
                </a:solidFill>
              </a:rPr>
              <a:t>1.1 : The </a:t>
            </a:r>
            <a:r>
              <a:rPr lang="en-US" sz="1800" dirty="0">
                <a:solidFill>
                  <a:srgbClr val="F2F2F2"/>
                </a:solidFill>
              </a:rPr>
              <a:t>scheme should reveal causal relationships among merit criteria</a:t>
            </a:r>
          </a:p>
          <a:p>
            <a:pPr lvl="2">
              <a:buFont typeface="Arial" charset="0"/>
              <a:buChar char="•"/>
            </a:pPr>
            <a:r>
              <a:rPr lang="en-US" sz="1800" dirty="0">
                <a:solidFill>
                  <a:srgbClr val="00B0F0"/>
                </a:solidFill>
              </a:rPr>
              <a:t>Funding + pre-production credit + post-production credit</a:t>
            </a:r>
          </a:p>
          <a:p>
            <a:pPr lvl="1">
              <a:buFont typeface="Arial" charset="0"/>
              <a:buChar char="•"/>
            </a:pPr>
            <a:r>
              <a:rPr lang="en-US" sz="1800" dirty="0" smtClean="0">
                <a:solidFill>
                  <a:srgbClr val="F2F2F2"/>
                </a:solidFill>
              </a:rPr>
              <a:t>1.2: The </a:t>
            </a:r>
            <a:r>
              <a:rPr lang="en-US" sz="1800" dirty="0">
                <a:solidFill>
                  <a:srgbClr val="F2F2F2"/>
                </a:solidFill>
              </a:rPr>
              <a:t>scheme should be scale invariant</a:t>
            </a:r>
          </a:p>
          <a:p>
            <a:pPr lvl="2">
              <a:buFont typeface="Arial" charset="0"/>
              <a:buChar char="•"/>
            </a:pPr>
            <a:r>
              <a:rPr lang="en-US" sz="1800" dirty="0">
                <a:solidFill>
                  <a:srgbClr val="00B0F0"/>
                </a:solidFill>
              </a:rPr>
              <a:t>Individual or Department or College (composite personhood)</a:t>
            </a:r>
          </a:p>
          <a:p>
            <a:pPr lvl="2">
              <a:buFont typeface="Arial" charset="0"/>
              <a:buChar char="•"/>
            </a:pPr>
            <a:endParaRPr lang="en-US" sz="2200" dirty="0" smtClean="0"/>
          </a:p>
        </p:txBody>
      </p:sp>
      <p:sp>
        <p:nvSpPr>
          <p:cNvPr id="2" name="Title 1"/>
          <p:cNvSpPr>
            <a:spLocks noGrp="1"/>
          </p:cNvSpPr>
          <p:nvPr>
            <p:ph type="title"/>
          </p:nvPr>
        </p:nvSpPr>
        <p:spPr/>
        <p:txBody>
          <a:bodyPr/>
          <a:lstStyle/>
          <a:p>
            <a:r>
              <a:rPr lang="en-US" dirty="0" smtClean="0"/>
              <a:t>Conclusion</a:t>
            </a:r>
            <a:endParaRPr lang="en-US" dirty="0"/>
          </a:p>
        </p:txBody>
      </p:sp>
      <p:sp>
        <p:nvSpPr>
          <p:cNvPr id="6" name="Slide Number Placeholder 5"/>
          <p:cNvSpPr>
            <a:spLocks noGrp="1"/>
          </p:cNvSpPr>
          <p:nvPr>
            <p:ph type="sldNum" sz="quarter" idx="12"/>
          </p:nvPr>
        </p:nvSpPr>
        <p:spPr/>
        <p:txBody>
          <a:bodyPr/>
          <a:lstStyle/>
          <a:p>
            <a:fld id="{8B74F74A-7BF3-1C41-9DD5-AD56B693B424}" type="slidenum">
              <a:rPr lang="en-US" smtClean="0"/>
              <a:t>33</a:t>
            </a:fld>
            <a:endParaRPr lang="en-US" dirty="0"/>
          </a:p>
        </p:txBody>
      </p:sp>
    </p:spTree>
    <p:extLst>
      <p:ext uri="{BB962C8B-B14F-4D97-AF65-F5344CB8AC3E}">
        <p14:creationId xmlns:p14="http://schemas.microsoft.com/office/powerpoint/2010/main" val="2016638906"/>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blinds(horizontal)">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blinds(horizontal)">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blinds(horizontal)">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blinds(horizontal)">
                                      <p:cBhvr>
                                        <p:cTn id="2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20000" y="1825624"/>
            <a:ext cx="10233800" cy="4857809"/>
          </a:xfrm>
        </p:spPr>
        <p:txBody>
          <a:bodyPr>
            <a:normAutofit/>
          </a:bodyPr>
          <a:lstStyle/>
          <a:p>
            <a:pPr>
              <a:buFont typeface="Arial" charset="0"/>
              <a:buChar char="•"/>
            </a:pPr>
            <a:r>
              <a:rPr lang="en-US" sz="2200" dirty="0" smtClean="0"/>
              <a:t>GOAL </a:t>
            </a:r>
            <a:r>
              <a:rPr lang="en-US" sz="2200" dirty="0"/>
              <a:t>2: Design a visualization to bring the said performance evaluation scheme to </a:t>
            </a:r>
            <a:r>
              <a:rPr lang="en-US" sz="2200" dirty="0" smtClean="0"/>
              <a:t>life</a:t>
            </a:r>
          </a:p>
          <a:p>
            <a:pPr lvl="1">
              <a:buFont typeface="Arial" charset="0"/>
              <a:buChar char="•"/>
            </a:pPr>
            <a:r>
              <a:rPr lang="en-US" sz="1800" dirty="0" smtClean="0">
                <a:solidFill>
                  <a:srgbClr val="00B0F0"/>
                </a:solidFill>
              </a:rPr>
              <a:t>Scholar Plot is good for individuals</a:t>
            </a:r>
          </a:p>
          <a:p>
            <a:pPr lvl="1">
              <a:buFont typeface="Arial" charset="0"/>
              <a:buChar char="•"/>
            </a:pPr>
            <a:r>
              <a:rPr lang="en-US" sz="1800" dirty="0" smtClean="0">
                <a:solidFill>
                  <a:schemeClr val="accent5"/>
                </a:solidFill>
              </a:rPr>
              <a:t>Not scalable to groups</a:t>
            </a:r>
          </a:p>
        </p:txBody>
      </p:sp>
      <p:sp>
        <p:nvSpPr>
          <p:cNvPr id="2" name="Title 1"/>
          <p:cNvSpPr>
            <a:spLocks noGrp="1"/>
          </p:cNvSpPr>
          <p:nvPr>
            <p:ph type="title"/>
          </p:nvPr>
        </p:nvSpPr>
        <p:spPr/>
        <p:txBody>
          <a:bodyPr/>
          <a:lstStyle/>
          <a:p>
            <a:r>
              <a:rPr lang="en-US" dirty="0" smtClean="0"/>
              <a:t>Conclusion</a:t>
            </a:r>
            <a:endParaRPr lang="en-US" dirty="0"/>
          </a:p>
        </p:txBody>
      </p:sp>
      <p:sp>
        <p:nvSpPr>
          <p:cNvPr id="6" name="Slide Number Placeholder 5"/>
          <p:cNvSpPr>
            <a:spLocks noGrp="1"/>
          </p:cNvSpPr>
          <p:nvPr>
            <p:ph type="sldNum" sz="quarter" idx="12"/>
          </p:nvPr>
        </p:nvSpPr>
        <p:spPr/>
        <p:txBody>
          <a:bodyPr/>
          <a:lstStyle/>
          <a:p>
            <a:fld id="{8B74F74A-7BF3-1C41-9DD5-AD56B693B424}" type="slidenum">
              <a:rPr lang="en-US" smtClean="0"/>
              <a:t>34</a:t>
            </a:fld>
            <a:endParaRPr lang="en-US" dirty="0"/>
          </a:p>
        </p:txBody>
      </p:sp>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09505" y="3148627"/>
            <a:ext cx="2728685" cy="3657600"/>
          </a:xfrm>
          <a:prstGeom prst="rect">
            <a:avLst/>
          </a:prstGeom>
        </p:spPr>
      </p:pic>
      <p:pic>
        <p:nvPicPr>
          <p:cNvPr id="13" name="Picture 12"/>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92924" y="3148627"/>
            <a:ext cx="2728685" cy="3657600"/>
          </a:xfrm>
          <a:prstGeom prst="rect">
            <a:avLst/>
          </a:prstGeom>
        </p:spPr>
      </p:pic>
      <p:pic>
        <p:nvPicPr>
          <p:cNvPr id="14" name="Picture 13"/>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76343" y="3148627"/>
            <a:ext cx="2728685" cy="3657600"/>
          </a:xfrm>
          <a:prstGeom prst="rect">
            <a:avLst/>
          </a:prstGeom>
        </p:spPr>
      </p:pic>
      <p:pic>
        <p:nvPicPr>
          <p:cNvPr id="15" name="Picture 14"/>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359762" y="3148627"/>
            <a:ext cx="2728685" cy="3657600"/>
          </a:xfrm>
          <a:prstGeom prst="rect">
            <a:avLst/>
          </a:prstGeom>
        </p:spPr>
      </p:pic>
      <p:pic>
        <p:nvPicPr>
          <p:cNvPr id="16" name="Picture 15"/>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743181" y="3148627"/>
            <a:ext cx="2728685" cy="3657600"/>
          </a:xfrm>
          <a:prstGeom prst="rect">
            <a:avLst/>
          </a:prstGeom>
        </p:spPr>
      </p:pic>
      <p:pic>
        <p:nvPicPr>
          <p:cNvPr id="18" name="Picture 17"/>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2126600" y="3148627"/>
            <a:ext cx="2728685" cy="3657600"/>
          </a:xfrm>
          <a:prstGeom prst="rect">
            <a:avLst/>
          </a:prstGeom>
        </p:spPr>
      </p:pic>
      <p:pic>
        <p:nvPicPr>
          <p:cNvPr id="19" name="Picture 18"/>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2510019" y="3148627"/>
            <a:ext cx="2728685" cy="3657600"/>
          </a:xfrm>
          <a:prstGeom prst="rect">
            <a:avLst/>
          </a:prstGeom>
        </p:spPr>
      </p:pic>
      <p:pic>
        <p:nvPicPr>
          <p:cNvPr id="20" name="Picture 19"/>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2893438" y="3148627"/>
            <a:ext cx="2728685" cy="3657600"/>
          </a:xfrm>
          <a:prstGeom prst="rect">
            <a:avLst/>
          </a:prstGeom>
        </p:spPr>
      </p:pic>
      <p:pic>
        <p:nvPicPr>
          <p:cNvPr id="21" name="Picture 20"/>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3276857" y="3148627"/>
            <a:ext cx="2728685" cy="3657600"/>
          </a:xfrm>
          <a:prstGeom prst="rect">
            <a:avLst/>
          </a:prstGeom>
        </p:spPr>
      </p:pic>
      <p:pic>
        <p:nvPicPr>
          <p:cNvPr id="22" name="Picture 21"/>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3660276" y="3148627"/>
            <a:ext cx="2728685" cy="3657600"/>
          </a:xfrm>
          <a:prstGeom prst="rect">
            <a:avLst/>
          </a:prstGeom>
        </p:spPr>
      </p:pic>
      <p:pic>
        <p:nvPicPr>
          <p:cNvPr id="23" name="Picture 22"/>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4043695" y="3148627"/>
            <a:ext cx="2728685" cy="3657600"/>
          </a:xfrm>
          <a:prstGeom prst="rect">
            <a:avLst/>
          </a:prstGeom>
        </p:spPr>
      </p:pic>
      <p:pic>
        <p:nvPicPr>
          <p:cNvPr id="24" name="Picture 23"/>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4427114" y="3148627"/>
            <a:ext cx="2728685" cy="3657600"/>
          </a:xfrm>
          <a:prstGeom prst="rect">
            <a:avLst/>
          </a:prstGeom>
        </p:spPr>
      </p:pic>
      <p:pic>
        <p:nvPicPr>
          <p:cNvPr id="25" name="Picture 24"/>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4810533" y="3148627"/>
            <a:ext cx="2728685" cy="3657600"/>
          </a:xfrm>
          <a:prstGeom prst="rect">
            <a:avLst/>
          </a:prstGeom>
        </p:spPr>
      </p:pic>
      <p:pic>
        <p:nvPicPr>
          <p:cNvPr id="26" name="Picture 25"/>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5193952" y="3148627"/>
            <a:ext cx="2728687" cy="3657600"/>
          </a:xfrm>
          <a:prstGeom prst="rect">
            <a:avLst/>
          </a:prstGeom>
        </p:spPr>
      </p:pic>
      <p:pic>
        <p:nvPicPr>
          <p:cNvPr id="4" name="Picture 3"/>
          <p:cNvPicPr>
            <a:picLocks noChangeAspect="1"/>
          </p:cNvPicPr>
          <p:nvPr/>
        </p:nvPicPr>
        <p:blipFill>
          <a:blip r:embed="rId17" cstate="screen">
            <a:extLst>
              <a:ext uri="{28A0092B-C50C-407E-A947-70E740481C1C}">
                <a14:useLocalDpi xmlns:a14="http://schemas.microsoft.com/office/drawing/2010/main"/>
              </a:ext>
            </a:extLst>
          </a:blip>
          <a:stretch>
            <a:fillRect/>
          </a:stretch>
        </p:blipFill>
        <p:spPr>
          <a:xfrm>
            <a:off x="5577372" y="3148627"/>
            <a:ext cx="2728685" cy="3657600"/>
          </a:xfrm>
          <a:prstGeom prst="rect">
            <a:avLst/>
          </a:prstGeom>
        </p:spPr>
      </p:pic>
      <p:grpSp>
        <p:nvGrpSpPr>
          <p:cNvPr id="34" name="Group 33"/>
          <p:cNvGrpSpPr/>
          <p:nvPr/>
        </p:nvGrpSpPr>
        <p:grpSpPr>
          <a:xfrm>
            <a:off x="8804228" y="2596960"/>
            <a:ext cx="2789334" cy="3759390"/>
            <a:chOff x="8804228" y="2596960"/>
            <a:chExt cx="2789334" cy="3759390"/>
          </a:xfrm>
        </p:grpSpPr>
        <p:grpSp>
          <p:nvGrpSpPr>
            <p:cNvPr id="32" name="Group 31"/>
            <p:cNvGrpSpPr/>
            <p:nvPr/>
          </p:nvGrpSpPr>
          <p:grpSpPr>
            <a:xfrm>
              <a:off x="8806673" y="2596960"/>
              <a:ext cx="2786889" cy="3759390"/>
              <a:chOff x="8806673" y="2596960"/>
              <a:chExt cx="2786889" cy="3759390"/>
            </a:xfrm>
          </p:grpSpPr>
          <p:pic>
            <p:nvPicPr>
              <p:cNvPr id="28" name="Picture 27"/>
              <p:cNvPicPr>
                <a:picLocks noChangeAspect="1"/>
              </p:cNvPicPr>
              <p:nvPr/>
            </p:nvPicPr>
            <p:blipFill>
              <a:blip r:embed="rId18" cstate="screen">
                <a:extLst>
                  <a:ext uri="{28A0092B-C50C-407E-A947-70E740481C1C}">
                    <a14:useLocalDpi xmlns:a14="http://schemas.microsoft.com/office/drawing/2010/main"/>
                  </a:ext>
                </a:extLst>
              </a:blip>
              <a:stretch>
                <a:fillRect/>
              </a:stretch>
            </p:blipFill>
            <p:spPr>
              <a:xfrm>
                <a:off x="8806673" y="2596960"/>
                <a:ext cx="982785" cy="1229314"/>
              </a:xfrm>
              <a:prstGeom prst="rect">
                <a:avLst/>
              </a:prstGeom>
            </p:spPr>
          </p:pic>
          <p:pic>
            <p:nvPicPr>
              <p:cNvPr id="31" name="Picture 30"/>
              <p:cNvPicPr>
                <a:picLocks noChangeAspect="1"/>
              </p:cNvPicPr>
              <p:nvPr/>
            </p:nvPicPr>
            <p:blipFill>
              <a:blip r:embed="rId19" cstate="screen">
                <a:extLst>
                  <a:ext uri="{28A0092B-C50C-407E-A947-70E740481C1C}">
                    <a14:useLocalDpi xmlns:a14="http://schemas.microsoft.com/office/drawing/2010/main"/>
                  </a:ext>
                </a:extLst>
              </a:blip>
              <a:stretch>
                <a:fillRect/>
              </a:stretch>
            </p:blipFill>
            <p:spPr>
              <a:xfrm>
                <a:off x="8806674" y="5060123"/>
                <a:ext cx="2786888" cy="1296227"/>
              </a:xfrm>
              <a:prstGeom prst="rect">
                <a:avLst/>
              </a:prstGeom>
            </p:spPr>
          </p:pic>
        </p:grpSp>
        <p:pic>
          <p:nvPicPr>
            <p:cNvPr id="33" name="Picture 32"/>
            <p:cNvPicPr>
              <a:picLocks noChangeAspect="1"/>
            </p:cNvPicPr>
            <p:nvPr/>
          </p:nvPicPr>
          <p:blipFill>
            <a:blip r:embed="rId20" cstate="screen">
              <a:extLst>
                <a:ext uri="{28A0092B-C50C-407E-A947-70E740481C1C}">
                  <a14:useLocalDpi xmlns:a14="http://schemas.microsoft.com/office/drawing/2010/main"/>
                </a:ext>
              </a:extLst>
            </a:blip>
            <a:stretch>
              <a:fillRect/>
            </a:stretch>
          </p:blipFill>
          <p:spPr>
            <a:xfrm>
              <a:off x="8804228" y="3949068"/>
              <a:ext cx="2789334" cy="976119"/>
            </a:xfrm>
            <a:prstGeom prst="rect">
              <a:avLst/>
            </a:prstGeom>
          </p:spPr>
        </p:pic>
      </p:grpSp>
      <p:sp>
        <p:nvSpPr>
          <p:cNvPr id="7" name="TextBox 6"/>
          <p:cNvSpPr txBox="1"/>
          <p:nvPr/>
        </p:nvSpPr>
        <p:spPr>
          <a:xfrm>
            <a:off x="9818039" y="3437319"/>
            <a:ext cx="651140" cy="369332"/>
          </a:xfrm>
          <a:prstGeom prst="rect">
            <a:avLst/>
          </a:prstGeom>
          <a:noFill/>
        </p:spPr>
        <p:txBody>
          <a:bodyPr wrap="none" rtlCol="0">
            <a:spAutoFit/>
          </a:bodyPr>
          <a:lstStyle/>
          <a:p>
            <a:r>
              <a:rPr lang="en-US" dirty="0" smtClean="0"/>
              <a:t>No!!!</a:t>
            </a:r>
            <a:endParaRPr lang="en-US" dirty="0"/>
          </a:p>
        </p:txBody>
      </p:sp>
    </p:spTree>
    <p:extLst>
      <p:ext uri="{BB962C8B-B14F-4D97-AF65-F5344CB8AC3E}">
        <p14:creationId xmlns:p14="http://schemas.microsoft.com/office/powerpoint/2010/main" val="2165755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blinds(horizontal)">
                                      <p:cBhvr>
                                        <p:cTn id="7" dur="500"/>
                                        <p:tgtEl>
                                          <p:spTgt spid="3">
                                            <p:txEl>
                                              <p:pRg st="1" end="1"/>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linds(horizontal)">
                                      <p:cBhvr>
                                        <p:cTn id="10" dur="10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blinds(horizontal)">
                                      <p:cBhvr>
                                        <p:cTn id="15" dur="500"/>
                                        <p:tgtEl>
                                          <p:spTgt spid="3">
                                            <p:txEl>
                                              <p:pRg st="2" end="2"/>
                                            </p:txEl>
                                          </p:spTgt>
                                        </p:tgtEl>
                                      </p:cBhvr>
                                    </p:animEffect>
                                  </p:childTnLst>
                                </p:cTn>
                              </p:par>
                            </p:childTnLst>
                          </p:cTn>
                        </p:par>
                        <p:par>
                          <p:cTn id="16" fill="hold">
                            <p:stCondLst>
                              <p:cond delay="500"/>
                            </p:stCondLst>
                            <p:childTnLst>
                              <p:par>
                                <p:cTn id="17" presetID="9" presetClass="entr" presetSubtype="0" fill="hold" nodeType="after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dissolve">
                                      <p:cBhvr>
                                        <p:cTn id="19" dur="500"/>
                                        <p:tgtEl>
                                          <p:spTgt spid="13"/>
                                        </p:tgtEl>
                                      </p:cBhvr>
                                    </p:animEffect>
                                  </p:childTnLst>
                                </p:cTn>
                              </p:par>
                            </p:childTnLst>
                          </p:cTn>
                        </p:par>
                        <p:par>
                          <p:cTn id="20" fill="hold">
                            <p:stCondLst>
                              <p:cond delay="1000"/>
                            </p:stCondLst>
                            <p:childTnLst>
                              <p:par>
                                <p:cTn id="21" presetID="9" presetClass="entr" presetSubtype="0" fill="hold" nodeType="after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dissolve">
                                      <p:cBhvr>
                                        <p:cTn id="23" dur="500"/>
                                        <p:tgtEl>
                                          <p:spTgt spid="14"/>
                                        </p:tgtEl>
                                      </p:cBhvr>
                                    </p:animEffect>
                                  </p:childTnLst>
                                </p:cTn>
                              </p:par>
                            </p:childTnLst>
                          </p:cTn>
                        </p:par>
                        <p:par>
                          <p:cTn id="24" fill="hold">
                            <p:stCondLst>
                              <p:cond delay="1500"/>
                            </p:stCondLst>
                            <p:childTnLst>
                              <p:par>
                                <p:cTn id="25" presetID="9" presetClass="entr" presetSubtype="0" fill="hold" nodeType="after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dissolve">
                                      <p:cBhvr>
                                        <p:cTn id="27" dur="500"/>
                                        <p:tgtEl>
                                          <p:spTgt spid="15"/>
                                        </p:tgtEl>
                                      </p:cBhvr>
                                    </p:animEffect>
                                  </p:childTnLst>
                                </p:cTn>
                              </p:par>
                            </p:childTnLst>
                          </p:cTn>
                        </p:par>
                        <p:par>
                          <p:cTn id="28" fill="hold">
                            <p:stCondLst>
                              <p:cond delay="2000"/>
                            </p:stCondLst>
                            <p:childTnLst>
                              <p:par>
                                <p:cTn id="29" presetID="9" presetClass="entr" presetSubtype="0" fill="hold" nodeType="after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dissolve">
                                      <p:cBhvr>
                                        <p:cTn id="31" dur="500"/>
                                        <p:tgtEl>
                                          <p:spTgt spid="16"/>
                                        </p:tgtEl>
                                      </p:cBhvr>
                                    </p:animEffect>
                                  </p:childTnLst>
                                </p:cTn>
                              </p:par>
                            </p:childTnLst>
                          </p:cTn>
                        </p:par>
                        <p:par>
                          <p:cTn id="32" fill="hold">
                            <p:stCondLst>
                              <p:cond delay="2500"/>
                            </p:stCondLst>
                            <p:childTnLst>
                              <p:par>
                                <p:cTn id="33" presetID="9" presetClass="entr" presetSubtype="0" fill="hold" nodeType="after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dissolve">
                                      <p:cBhvr>
                                        <p:cTn id="35" dur="500"/>
                                        <p:tgtEl>
                                          <p:spTgt spid="18"/>
                                        </p:tgtEl>
                                      </p:cBhvr>
                                    </p:animEffect>
                                  </p:childTnLst>
                                </p:cTn>
                              </p:par>
                            </p:childTnLst>
                          </p:cTn>
                        </p:par>
                        <p:par>
                          <p:cTn id="36" fill="hold">
                            <p:stCondLst>
                              <p:cond delay="3000"/>
                            </p:stCondLst>
                            <p:childTnLst>
                              <p:par>
                                <p:cTn id="37" presetID="9" presetClass="entr" presetSubtype="0" fill="hold" nodeType="after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dissolve">
                                      <p:cBhvr>
                                        <p:cTn id="39" dur="500"/>
                                        <p:tgtEl>
                                          <p:spTgt spid="19"/>
                                        </p:tgtEl>
                                      </p:cBhvr>
                                    </p:animEffect>
                                  </p:childTnLst>
                                </p:cTn>
                              </p:par>
                            </p:childTnLst>
                          </p:cTn>
                        </p:par>
                        <p:par>
                          <p:cTn id="40" fill="hold">
                            <p:stCondLst>
                              <p:cond delay="3500"/>
                            </p:stCondLst>
                            <p:childTnLst>
                              <p:par>
                                <p:cTn id="41" presetID="9" presetClass="entr" presetSubtype="0" fill="hold" nodeType="afterEffect">
                                  <p:stCondLst>
                                    <p:cond delay="0"/>
                                  </p:stCondLst>
                                  <p:childTnLst>
                                    <p:set>
                                      <p:cBhvr>
                                        <p:cTn id="42" dur="1" fill="hold">
                                          <p:stCondLst>
                                            <p:cond delay="0"/>
                                          </p:stCondLst>
                                        </p:cTn>
                                        <p:tgtEl>
                                          <p:spTgt spid="20"/>
                                        </p:tgtEl>
                                        <p:attrNameLst>
                                          <p:attrName>style.visibility</p:attrName>
                                        </p:attrNameLst>
                                      </p:cBhvr>
                                      <p:to>
                                        <p:strVal val="visible"/>
                                      </p:to>
                                    </p:set>
                                    <p:animEffect transition="in" filter="dissolve">
                                      <p:cBhvr>
                                        <p:cTn id="43" dur="500"/>
                                        <p:tgtEl>
                                          <p:spTgt spid="20"/>
                                        </p:tgtEl>
                                      </p:cBhvr>
                                    </p:animEffect>
                                  </p:childTnLst>
                                </p:cTn>
                              </p:par>
                            </p:childTnLst>
                          </p:cTn>
                        </p:par>
                        <p:par>
                          <p:cTn id="44" fill="hold">
                            <p:stCondLst>
                              <p:cond delay="4000"/>
                            </p:stCondLst>
                            <p:childTnLst>
                              <p:par>
                                <p:cTn id="45" presetID="9" presetClass="entr" presetSubtype="0" fill="hold" nodeType="after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dissolve">
                                      <p:cBhvr>
                                        <p:cTn id="47" dur="500"/>
                                        <p:tgtEl>
                                          <p:spTgt spid="21"/>
                                        </p:tgtEl>
                                      </p:cBhvr>
                                    </p:animEffect>
                                  </p:childTnLst>
                                </p:cTn>
                              </p:par>
                            </p:childTnLst>
                          </p:cTn>
                        </p:par>
                        <p:par>
                          <p:cTn id="48" fill="hold">
                            <p:stCondLst>
                              <p:cond delay="4500"/>
                            </p:stCondLst>
                            <p:childTnLst>
                              <p:par>
                                <p:cTn id="49" presetID="9" presetClass="entr" presetSubtype="0" fill="hold" nodeType="afterEffect">
                                  <p:stCondLst>
                                    <p:cond delay="0"/>
                                  </p:stCondLst>
                                  <p:childTnLst>
                                    <p:set>
                                      <p:cBhvr>
                                        <p:cTn id="50" dur="1" fill="hold">
                                          <p:stCondLst>
                                            <p:cond delay="0"/>
                                          </p:stCondLst>
                                        </p:cTn>
                                        <p:tgtEl>
                                          <p:spTgt spid="22"/>
                                        </p:tgtEl>
                                        <p:attrNameLst>
                                          <p:attrName>style.visibility</p:attrName>
                                        </p:attrNameLst>
                                      </p:cBhvr>
                                      <p:to>
                                        <p:strVal val="visible"/>
                                      </p:to>
                                    </p:set>
                                    <p:animEffect transition="in" filter="dissolve">
                                      <p:cBhvr>
                                        <p:cTn id="51" dur="500"/>
                                        <p:tgtEl>
                                          <p:spTgt spid="22"/>
                                        </p:tgtEl>
                                      </p:cBhvr>
                                    </p:animEffect>
                                  </p:childTnLst>
                                </p:cTn>
                              </p:par>
                            </p:childTnLst>
                          </p:cTn>
                        </p:par>
                        <p:par>
                          <p:cTn id="52" fill="hold">
                            <p:stCondLst>
                              <p:cond delay="5000"/>
                            </p:stCondLst>
                            <p:childTnLst>
                              <p:par>
                                <p:cTn id="53" presetID="9" presetClass="entr" presetSubtype="0" fill="hold" nodeType="afterEffect">
                                  <p:stCondLst>
                                    <p:cond delay="0"/>
                                  </p:stCondLst>
                                  <p:childTnLst>
                                    <p:set>
                                      <p:cBhvr>
                                        <p:cTn id="54" dur="1" fill="hold">
                                          <p:stCondLst>
                                            <p:cond delay="0"/>
                                          </p:stCondLst>
                                        </p:cTn>
                                        <p:tgtEl>
                                          <p:spTgt spid="23"/>
                                        </p:tgtEl>
                                        <p:attrNameLst>
                                          <p:attrName>style.visibility</p:attrName>
                                        </p:attrNameLst>
                                      </p:cBhvr>
                                      <p:to>
                                        <p:strVal val="visible"/>
                                      </p:to>
                                    </p:set>
                                    <p:animEffect transition="in" filter="dissolve">
                                      <p:cBhvr>
                                        <p:cTn id="55" dur="500"/>
                                        <p:tgtEl>
                                          <p:spTgt spid="23"/>
                                        </p:tgtEl>
                                      </p:cBhvr>
                                    </p:animEffect>
                                  </p:childTnLst>
                                </p:cTn>
                              </p:par>
                            </p:childTnLst>
                          </p:cTn>
                        </p:par>
                        <p:par>
                          <p:cTn id="56" fill="hold">
                            <p:stCondLst>
                              <p:cond delay="5500"/>
                            </p:stCondLst>
                            <p:childTnLst>
                              <p:par>
                                <p:cTn id="57" presetID="9" presetClass="entr" presetSubtype="0" fill="hold" nodeType="afterEffect">
                                  <p:stCondLst>
                                    <p:cond delay="0"/>
                                  </p:stCondLst>
                                  <p:childTnLst>
                                    <p:set>
                                      <p:cBhvr>
                                        <p:cTn id="58" dur="1" fill="hold">
                                          <p:stCondLst>
                                            <p:cond delay="0"/>
                                          </p:stCondLst>
                                        </p:cTn>
                                        <p:tgtEl>
                                          <p:spTgt spid="24"/>
                                        </p:tgtEl>
                                        <p:attrNameLst>
                                          <p:attrName>style.visibility</p:attrName>
                                        </p:attrNameLst>
                                      </p:cBhvr>
                                      <p:to>
                                        <p:strVal val="visible"/>
                                      </p:to>
                                    </p:set>
                                    <p:animEffect transition="in" filter="dissolve">
                                      <p:cBhvr>
                                        <p:cTn id="59" dur="500"/>
                                        <p:tgtEl>
                                          <p:spTgt spid="24"/>
                                        </p:tgtEl>
                                      </p:cBhvr>
                                    </p:animEffect>
                                  </p:childTnLst>
                                </p:cTn>
                              </p:par>
                            </p:childTnLst>
                          </p:cTn>
                        </p:par>
                        <p:par>
                          <p:cTn id="60" fill="hold">
                            <p:stCondLst>
                              <p:cond delay="6000"/>
                            </p:stCondLst>
                            <p:childTnLst>
                              <p:par>
                                <p:cTn id="61" presetID="9" presetClass="entr" presetSubtype="0" fill="hold" nodeType="afterEffect">
                                  <p:stCondLst>
                                    <p:cond delay="0"/>
                                  </p:stCondLst>
                                  <p:childTnLst>
                                    <p:set>
                                      <p:cBhvr>
                                        <p:cTn id="62" dur="1" fill="hold">
                                          <p:stCondLst>
                                            <p:cond delay="0"/>
                                          </p:stCondLst>
                                        </p:cTn>
                                        <p:tgtEl>
                                          <p:spTgt spid="25"/>
                                        </p:tgtEl>
                                        <p:attrNameLst>
                                          <p:attrName>style.visibility</p:attrName>
                                        </p:attrNameLst>
                                      </p:cBhvr>
                                      <p:to>
                                        <p:strVal val="visible"/>
                                      </p:to>
                                    </p:set>
                                    <p:animEffect transition="in" filter="dissolve">
                                      <p:cBhvr>
                                        <p:cTn id="63" dur="500"/>
                                        <p:tgtEl>
                                          <p:spTgt spid="25"/>
                                        </p:tgtEl>
                                      </p:cBhvr>
                                    </p:animEffect>
                                  </p:childTnLst>
                                </p:cTn>
                              </p:par>
                            </p:childTnLst>
                          </p:cTn>
                        </p:par>
                        <p:par>
                          <p:cTn id="64" fill="hold">
                            <p:stCondLst>
                              <p:cond delay="6500"/>
                            </p:stCondLst>
                            <p:childTnLst>
                              <p:par>
                                <p:cTn id="65" presetID="9" presetClass="entr" presetSubtype="0" fill="hold" nodeType="afterEffect">
                                  <p:stCondLst>
                                    <p:cond delay="0"/>
                                  </p:stCondLst>
                                  <p:childTnLst>
                                    <p:set>
                                      <p:cBhvr>
                                        <p:cTn id="66" dur="1" fill="hold">
                                          <p:stCondLst>
                                            <p:cond delay="0"/>
                                          </p:stCondLst>
                                        </p:cTn>
                                        <p:tgtEl>
                                          <p:spTgt spid="26"/>
                                        </p:tgtEl>
                                        <p:attrNameLst>
                                          <p:attrName>style.visibility</p:attrName>
                                        </p:attrNameLst>
                                      </p:cBhvr>
                                      <p:to>
                                        <p:strVal val="visible"/>
                                      </p:to>
                                    </p:set>
                                    <p:animEffect transition="in" filter="dissolve">
                                      <p:cBhvr>
                                        <p:cTn id="67" dur="500"/>
                                        <p:tgtEl>
                                          <p:spTgt spid="26"/>
                                        </p:tgtEl>
                                      </p:cBhvr>
                                    </p:animEffect>
                                  </p:childTnLst>
                                </p:cTn>
                              </p:par>
                            </p:childTnLst>
                          </p:cTn>
                        </p:par>
                        <p:par>
                          <p:cTn id="68" fill="hold">
                            <p:stCondLst>
                              <p:cond delay="7000"/>
                            </p:stCondLst>
                            <p:childTnLst>
                              <p:par>
                                <p:cTn id="69" presetID="9" presetClass="entr" presetSubtype="0" fill="hold" nodeType="afterEffect">
                                  <p:stCondLst>
                                    <p:cond delay="0"/>
                                  </p:stCondLst>
                                  <p:childTnLst>
                                    <p:set>
                                      <p:cBhvr>
                                        <p:cTn id="70" dur="1" fill="hold">
                                          <p:stCondLst>
                                            <p:cond delay="0"/>
                                          </p:stCondLst>
                                        </p:cTn>
                                        <p:tgtEl>
                                          <p:spTgt spid="4"/>
                                        </p:tgtEl>
                                        <p:attrNameLst>
                                          <p:attrName>style.visibility</p:attrName>
                                        </p:attrNameLst>
                                      </p:cBhvr>
                                      <p:to>
                                        <p:strVal val="visible"/>
                                      </p:to>
                                    </p:set>
                                    <p:animEffect transition="in" filter="dissolve">
                                      <p:cBhvr>
                                        <p:cTn id="71" dur="500"/>
                                        <p:tgtEl>
                                          <p:spTgt spid="4"/>
                                        </p:tgtEl>
                                      </p:cBhvr>
                                    </p:animEffect>
                                  </p:childTnLst>
                                </p:cTn>
                              </p:par>
                            </p:childTnLst>
                          </p:cTn>
                        </p:par>
                      </p:childTnLst>
                    </p:cTn>
                  </p:par>
                  <p:par>
                    <p:cTn id="72" fill="hold">
                      <p:stCondLst>
                        <p:cond delay="indefinite"/>
                      </p:stCondLst>
                      <p:childTnLst>
                        <p:par>
                          <p:cTn id="73" fill="hold">
                            <p:stCondLst>
                              <p:cond delay="0"/>
                            </p:stCondLst>
                            <p:childTnLst>
                              <p:par>
                                <p:cTn id="74" presetID="3" presetClass="entr" presetSubtype="10" fill="hold" nodeType="clickEffect">
                                  <p:stCondLst>
                                    <p:cond delay="0"/>
                                  </p:stCondLst>
                                  <p:childTnLst>
                                    <p:set>
                                      <p:cBhvr>
                                        <p:cTn id="75" dur="1" fill="hold">
                                          <p:stCondLst>
                                            <p:cond delay="0"/>
                                          </p:stCondLst>
                                        </p:cTn>
                                        <p:tgtEl>
                                          <p:spTgt spid="34"/>
                                        </p:tgtEl>
                                        <p:attrNameLst>
                                          <p:attrName>style.visibility</p:attrName>
                                        </p:attrNameLst>
                                      </p:cBhvr>
                                      <p:to>
                                        <p:strVal val="visible"/>
                                      </p:to>
                                    </p:set>
                                    <p:animEffect transition="in" filter="blinds(horizontal)">
                                      <p:cBhvr>
                                        <p:cTn id="76" dur="500"/>
                                        <p:tgtEl>
                                          <p:spTgt spid="34"/>
                                        </p:tgtEl>
                                      </p:cBhvr>
                                    </p:animEffect>
                                  </p:childTnLst>
                                </p:cTn>
                              </p:par>
                              <p:par>
                                <p:cTn id="77" presetID="3" presetClass="entr" presetSubtype="10" fill="hold" grpId="0" nodeType="withEffect">
                                  <p:stCondLst>
                                    <p:cond delay="0"/>
                                  </p:stCondLst>
                                  <p:childTnLst>
                                    <p:set>
                                      <p:cBhvr>
                                        <p:cTn id="78" dur="1" fill="hold">
                                          <p:stCondLst>
                                            <p:cond delay="0"/>
                                          </p:stCondLst>
                                        </p:cTn>
                                        <p:tgtEl>
                                          <p:spTgt spid="7"/>
                                        </p:tgtEl>
                                        <p:attrNameLst>
                                          <p:attrName>style.visibility</p:attrName>
                                        </p:attrNameLst>
                                      </p:cBhvr>
                                      <p:to>
                                        <p:strVal val="visible"/>
                                      </p:to>
                                    </p:set>
                                    <p:animEffect transition="in" filter="blinds(horizontal)">
                                      <p:cBhvr>
                                        <p:cTn id="7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7"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20000" y="1825624"/>
            <a:ext cx="10233800" cy="4857809"/>
          </a:xfrm>
        </p:spPr>
        <p:txBody>
          <a:bodyPr>
            <a:normAutofit fontScale="92500"/>
          </a:bodyPr>
          <a:lstStyle/>
          <a:p>
            <a:pPr>
              <a:buFont typeface="Arial" charset="0"/>
              <a:buChar char="•"/>
            </a:pPr>
            <a:r>
              <a:rPr lang="en-US" sz="2200" dirty="0" smtClean="0"/>
              <a:t>GOAL 1: Articulate a clear, comprehensive, and measurable performance evaluation scheme for academics</a:t>
            </a:r>
          </a:p>
          <a:p>
            <a:pPr lvl="1">
              <a:buFont typeface="Arial" charset="0"/>
              <a:buChar char="•"/>
            </a:pPr>
            <a:r>
              <a:rPr lang="en-US" sz="1800" dirty="0" smtClean="0">
                <a:solidFill>
                  <a:srgbClr val="F2F2F2"/>
                </a:solidFill>
              </a:rPr>
              <a:t>1.1 : The scheme should reveal causal relationships among merit criteria</a:t>
            </a:r>
          </a:p>
          <a:p>
            <a:pPr lvl="2">
              <a:buFont typeface="Arial" charset="0"/>
              <a:buChar char="•"/>
            </a:pPr>
            <a:r>
              <a:rPr lang="en-US" sz="1800" dirty="0" smtClean="0">
                <a:solidFill>
                  <a:srgbClr val="00B0F0"/>
                </a:solidFill>
              </a:rPr>
              <a:t>Funding + pre-production credit + post-production credit</a:t>
            </a:r>
          </a:p>
          <a:p>
            <a:pPr lvl="1">
              <a:buFont typeface="Arial" charset="0"/>
              <a:buChar char="•"/>
            </a:pPr>
            <a:r>
              <a:rPr lang="en-US" sz="1800" dirty="0" smtClean="0">
                <a:solidFill>
                  <a:srgbClr val="F2F2F2"/>
                </a:solidFill>
              </a:rPr>
              <a:t>1.2: The scheme should be scale invariant</a:t>
            </a:r>
          </a:p>
          <a:p>
            <a:pPr lvl="2">
              <a:buFont typeface="Arial" charset="0"/>
              <a:buChar char="•"/>
            </a:pPr>
            <a:r>
              <a:rPr lang="en-US" sz="1800" dirty="0" smtClean="0">
                <a:solidFill>
                  <a:srgbClr val="00B0F0"/>
                </a:solidFill>
              </a:rPr>
              <a:t>Individual or Department or College (composite personhood)</a:t>
            </a:r>
          </a:p>
          <a:p>
            <a:pPr lvl="2">
              <a:buFont typeface="Arial" charset="0"/>
              <a:buChar char="•"/>
            </a:pPr>
            <a:endParaRPr lang="en-US" sz="2200" dirty="0" smtClean="0"/>
          </a:p>
          <a:p>
            <a:pPr>
              <a:buFont typeface="Arial" charset="0"/>
              <a:buChar char="•"/>
            </a:pPr>
            <a:r>
              <a:rPr lang="en-US" sz="2200" dirty="0" smtClean="0"/>
              <a:t>GOAL 2: Design a visualization to bring the said performance evaluation scheme to life</a:t>
            </a:r>
          </a:p>
          <a:p>
            <a:pPr lvl="1">
              <a:buFont typeface="Arial" charset="0"/>
              <a:buChar char="•"/>
            </a:pPr>
            <a:r>
              <a:rPr lang="en-US" sz="1800" dirty="0" smtClean="0">
                <a:solidFill>
                  <a:srgbClr val="00B0F0"/>
                </a:solidFill>
              </a:rPr>
              <a:t>Scholar Plot is good for individuals</a:t>
            </a:r>
          </a:p>
          <a:p>
            <a:pPr lvl="1">
              <a:buFont typeface="Arial" charset="0"/>
              <a:buChar char="•"/>
            </a:pPr>
            <a:r>
              <a:rPr lang="en-US" sz="1800" dirty="0" smtClean="0">
                <a:solidFill>
                  <a:schemeClr val="accent5"/>
                </a:solidFill>
              </a:rPr>
              <a:t>Not scalable to groups</a:t>
            </a:r>
          </a:p>
          <a:p>
            <a:pPr lvl="1">
              <a:buFont typeface="Arial" charset="0"/>
              <a:buChar char="•"/>
            </a:pPr>
            <a:endParaRPr lang="en-US" sz="2200" dirty="0" smtClean="0"/>
          </a:p>
          <a:p>
            <a:pPr>
              <a:buFont typeface="Arial" charset="0"/>
              <a:buChar char="•"/>
            </a:pPr>
            <a:r>
              <a:rPr lang="en-US" sz="2200" dirty="0" smtClean="0"/>
              <a:t>GOAL </a:t>
            </a:r>
            <a:r>
              <a:rPr lang="en-US" sz="2200" dirty="0"/>
              <a:t>3: Implement and test the said visualization, drawing from actual public </a:t>
            </a:r>
            <a:r>
              <a:rPr lang="en-US" sz="2200" dirty="0" smtClean="0"/>
              <a:t>data</a:t>
            </a:r>
          </a:p>
          <a:p>
            <a:pPr lvl="1">
              <a:buFont typeface="Arial" charset="0"/>
              <a:buChar char="•"/>
            </a:pPr>
            <a:r>
              <a:rPr lang="en-US" sz="1800" dirty="0" smtClean="0">
                <a:solidFill>
                  <a:srgbClr val="00B0F0"/>
                </a:solidFill>
              </a:rPr>
              <a:t>Scholar Plot draws from Google Scholar, Thompson Reuters, and </a:t>
            </a:r>
            <a:r>
              <a:rPr lang="en-US" sz="1800" dirty="0" err="1" smtClean="0">
                <a:solidFill>
                  <a:srgbClr val="00B0F0"/>
                </a:solidFill>
              </a:rPr>
              <a:t>OpenGov</a:t>
            </a:r>
            <a:endParaRPr lang="en-US" sz="1800" dirty="0" smtClean="0">
              <a:solidFill>
                <a:srgbClr val="00B0F0"/>
              </a:solidFill>
            </a:endParaRPr>
          </a:p>
          <a:p>
            <a:pPr lvl="1">
              <a:buFont typeface="Arial" charset="0"/>
              <a:buChar char="•"/>
            </a:pPr>
            <a:r>
              <a:rPr lang="en-US" sz="1800" dirty="0" smtClean="0">
                <a:solidFill>
                  <a:srgbClr val="00B0F0"/>
                </a:solidFill>
              </a:rPr>
              <a:t>It is a public product working flawlessly! (</a:t>
            </a:r>
            <a:r>
              <a:rPr lang="en-US" sz="1800" dirty="0" err="1" smtClean="0">
                <a:solidFill>
                  <a:srgbClr val="00B0F0"/>
                </a:solidFill>
              </a:rPr>
              <a:t>ScholarPlot.com</a:t>
            </a:r>
            <a:r>
              <a:rPr lang="en-US" sz="1800" dirty="0" smtClean="0">
                <a:solidFill>
                  <a:srgbClr val="00B0F0"/>
                </a:solidFill>
              </a:rPr>
              <a:t>)</a:t>
            </a:r>
          </a:p>
          <a:p>
            <a:pPr lvl="1">
              <a:buFont typeface="Arial" charset="0"/>
              <a:buChar char="•"/>
            </a:pPr>
            <a:r>
              <a:rPr lang="en-US" sz="1800" dirty="0" smtClean="0">
                <a:solidFill>
                  <a:schemeClr val="accent5"/>
                </a:solidFill>
              </a:rPr>
              <a:t>Scaling interface is still pending</a:t>
            </a:r>
            <a:endParaRPr lang="en-US" sz="1800" dirty="0">
              <a:solidFill>
                <a:schemeClr val="accent5"/>
              </a:solidFill>
            </a:endParaRPr>
          </a:p>
        </p:txBody>
      </p:sp>
      <p:sp>
        <p:nvSpPr>
          <p:cNvPr id="2" name="Title 1"/>
          <p:cNvSpPr>
            <a:spLocks noGrp="1"/>
          </p:cNvSpPr>
          <p:nvPr>
            <p:ph type="title"/>
          </p:nvPr>
        </p:nvSpPr>
        <p:spPr/>
        <p:txBody>
          <a:bodyPr/>
          <a:lstStyle/>
          <a:p>
            <a:r>
              <a:rPr lang="en-US" dirty="0" smtClean="0"/>
              <a:t>Conclusion</a:t>
            </a:r>
            <a:endParaRPr lang="en-US" dirty="0"/>
          </a:p>
        </p:txBody>
      </p:sp>
      <p:sp>
        <p:nvSpPr>
          <p:cNvPr id="6" name="Slide Number Placeholder 5"/>
          <p:cNvSpPr>
            <a:spLocks noGrp="1"/>
          </p:cNvSpPr>
          <p:nvPr>
            <p:ph type="sldNum" sz="quarter" idx="12"/>
          </p:nvPr>
        </p:nvSpPr>
        <p:spPr/>
        <p:txBody>
          <a:bodyPr/>
          <a:lstStyle/>
          <a:p>
            <a:fld id="{8B74F74A-7BF3-1C41-9DD5-AD56B693B424}" type="slidenum">
              <a:rPr lang="en-US" smtClean="0"/>
              <a:t>35</a:t>
            </a:fld>
            <a:endParaRPr lang="en-US" dirty="0"/>
          </a:p>
        </p:txBody>
      </p:sp>
      <p:sp>
        <p:nvSpPr>
          <p:cNvPr id="7" name="TextBox 6"/>
          <p:cNvSpPr txBox="1"/>
          <p:nvPr/>
        </p:nvSpPr>
        <p:spPr>
          <a:xfrm>
            <a:off x="9003701" y="4640559"/>
            <a:ext cx="1993687" cy="369332"/>
          </a:xfrm>
          <a:prstGeom prst="rect">
            <a:avLst/>
          </a:prstGeom>
          <a:noFill/>
        </p:spPr>
        <p:txBody>
          <a:bodyPr wrap="none" rtlCol="0">
            <a:spAutoFit/>
          </a:bodyPr>
          <a:lstStyle/>
          <a:p>
            <a:r>
              <a:rPr lang="en-US" dirty="0" smtClean="0">
                <a:solidFill>
                  <a:schemeClr val="accent5"/>
                </a:solidFill>
                <a:sym typeface="Wingdings"/>
              </a:rPr>
              <a:t> </a:t>
            </a:r>
            <a:r>
              <a:rPr lang="en-US" dirty="0" smtClean="0">
                <a:solidFill>
                  <a:schemeClr val="accent5"/>
                </a:solidFill>
              </a:rPr>
              <a:t>Work-in-process</a:t>
            </a:r>
            <a:endParaRPr lang="en-US" dirty="0">
              <a:solidFill>
                <a:schemeClr val="accent5"/>
              </a:solidFill>
            </a:endParaRPr>
          </a:p>
        </p:txBody>
      </p:sp>
      <p:sp>
        <p:nvSpPr>
          <p:cNvPr id="8" name="TextBox 7"/>
          <p:cNvSpPr txBox="1"/>
          <p:nvPr/>
        </p:nvSpPr>
        <p:spPr>
          <a:xfrm>
            <a:off x="9003701" y="6274836"/>
            <a:ext cx="1993687" cy="369332"/>
          </a:xfrm>
          <a:prstGeom prst="rect">
            <a:avLst/>
          </a:prstGeom>
          <a:noFill/>
        </p:spPr>
        <p:txBody>
          <a:bodyPr wrap="none" rtlCol="0">
            <a:spAutoFit/>
          </a:bodyPr>
          <a:lstStyle/>
          <a:p>
            <a:r>
              <a:rPr lang="en-US" dirty="0" smtClean="0">
                <a:solidFill>
                  <a:schemeClr val="accent5"/>
                </a:solidFill>
                <a:sym typeface="Wingdings"/>
              </a:rPr>
              <a:t> </a:t>
            </a:r>
            <a:r>
              <a:rPr lang="en-US" dirty="0" smtClean="0">
                <a:solidFill>
                  <a:schemeClr val="accent5"/>
                </a:solidFill>
              </a:rPr>
              <a:t>Work-in-process</a:t>
            </a:r>
            <a:endParaRPr lang="en-US" dirty="0">
              <a:solidFill>
                <a:schemeClr val="accent5"/>
              </a:solidFill>
            </a:endParaRPr>
          </a:p>
        </p:txBody>
      </p:sp>
      <p:sp>
        <p:nvSpPr>
          <p:cNvPr id="9" name="TextBox 8"/>
          <p:cNvSpPr txBox="1"/>
          <p:nvPr/>
        </p:nvSpPr>
        <p:spPr>
          <a:xfrm>
            <a:off x="9003701" y="2405760"/>
            <a:ext cx="973343" cy="369332"/>
          </a:xfrm>
          <a:prstGeom prst="rect">
            <a:avLst/>
          </a:prstGeom>
          <a:noFill/>
        </p:spPr>
        <p:txBody>
          <a:bodyPr wrap="none" rtlCol="0">
            <a:spAutoFit/>
          </a:bodyPr>
          <a:lstStyle/>
          <a:p>
            <a:r>
              <a:rPr lang="en-US" dirty="0" smtClean="0">
                <a:solidFill>
                  <a:schemeClr val="accent3"/>
                </a:solidFill>
                <a:sym typeface="Wingdings"/>
              </a:rPr>
              <a:t> </a:t>
            </a:r>
            <a:r>
              <a:rPr lang="en-US" dirty="0" smtClean="0">
                <a:solidFill>
                  <a:schemeClr val="accent3"/>
                </a:solidFill>
              </a:rPr>
              <a:t>Done</a:t>
            </a:r>
            <a:endParaRPr lang="en-US" dirty="0">
              <a:solidFill>
                <a:schemeClr val="accent3"/>
              </a:solidFill>
            </a:endParaRPr>
          </a:p>
        </p:txBody>
      </p:sp>
      <p:sp>
        <p:nvSpPr>
          <p:cNvPr id="10" name="TextBox 9"/>
          <p:cNvSpPr txBox="1"/>
          <p:nvPr/>
        </p:nvSpPr>
        <p:spPr>
          <a:xfrm>
            <a:off x="9003701" y="4363206"/>
            <a:ext cx="973343" cy="369332"/>
          </a:xfrm>
          <a:prstGeom prst="rect">
            <a:avLst/>
          </a:prstGeom>
          <a:noFill/>
        </p:spPr>
        <p:txBody>
          <a:bodyPr wrap="none" rtlCol="0">
            <a:spAutoFit/>
          </a:bodyPr>
          <a:lstStyle/>
          <a:p>
            <a:r>
              <a:rPr lang="en-US" dirty="0" smtClean="0">
                <a:solidFill>
                  <a:schemeClr val="accent3"/>
                </a:solidFill>
                <a:sym typeface="Wingdings"/>
              </a:rPr>
              <a:t> </a:t>
            </a:r>
            <a:r>
              <a:rPr lang="en-US" dirty="0" smtClean="0">
                <a:solidFill>
                  <a:schemeClr val="accent3"/>
                </a:solidFill>
              </a:rPr>
              <a:t>Done</a:t>
            </a:r>
            <a:endParaRPr lang="en-US" dirty="0">
              <a:solidFill>
                <a:schemeClr val="accent3"/>
              </a:solidFill>
            </a:endParaRPr>
          </a:p>
        </p:txBody>
      </p:sp>
      <p:sp>
        <p:nvSpPr>
          <p:cNvPr id="11" name="TextBox 10"/>
          <p:cNvSpPr txBox="1"/>
          <p:nvPr/>
        </p:nvSpPr>
        <p:spPr>
          <a:xfrm>
            <a:off x="9003701" y="5998398"/>
            <a:ext cx="973343" cy="369332"/>
          </a:xfrm>
          <a:prstGeom prst="rect">
            <a:avLst/>
          </a:prstGeom>
          <a:noFill/>
        </p:spPr>
        <p:txBody>
          <a:bodyPr wrap="none" rtlCol="0">
            <a:spAutoFit/>
          </a:bodyPr>
          <a:lstStyle/>
          <a:p>
            <a:r>
              <a:rPr lang="en-US" dirty="0" smtClean="0">
                <a:solidFill>
                  <a:schemeClr val="accent3"/>
                </a:solidFill>
                <a:sym typeface="Wingdings"/>
              </a:rPr>
              <a:t> </a:t>
            </a:r>
            <a:r>
              <a:rPr lang="en-US" dirty="0" smtClean="0">
                <a:solidFill>
                  <a:schemeClr val="accent3"/>
                </a:solidFill>
              </a:rPr>
              <a:t>Done</a:t>
            </a:r>
            <a:endParaRPr lang="en-US" dirty="0">
              <a:solidFill>
                <a:schemeClr val="accent3"/>
              </a:solidFill>
            </a:endParaRPr>
          </a:p>
        </p:txBody>
      </p:sp>
    </p:spTree>
    <p:extLst>
      <p:ext uri="{BB962C8B-B14F-4D97-AF65-F5344CB8AC3E}">
        <p14:creationId xmlns:p14="http://schemas.microsoft.com/office/powerpoint/2010/main" val="17454691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10" end="10"/>
                                            </p:txEl>
                                          </p:spTgt>
                                        </p:tgtEl>
                                        <p:attrNameLst>
                                          <p:attrName>style.visibility</p:attrName>
                                        </p:attrNameLst>
                                      </p:cBhvr>
                                      <p:to>
                                        <p:strVal val="visible"/>
                                      </p:to>
                                    </p:set>
                                    <p:animEffect transition="in" filter="blinds(horizontal)">
                                      <p:cBhvr>
                                        <p:cTn id="7" dur="500"/>
                                        <p:tgtEl>
                                          <p:spTgt spid="3">
                                            <p:txEl>
                                              <p:pRg st="10" end="1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1" end="11"/>
                                            </p:txEl>
                                          </p:spTgt>
                                        </p:tgtEl>
                                        <p:attrNameLst>
                                          <p:attrName>style.visibility</p:attrName>
                                        </p:attrNameLst>
                                      </p:cBhvr>
                                      <p:to>
                                        <p:strVal val="visible"/>
                                      </p:to>
                                    </p:set>
                                    <p:animEffect transition="in" filter="blinds(horizontal)">
                                      <p:cBhvr>
                                        <p:cTn id="10" dur="500"/>
                                        <p:tgtEl>
                                          <p:spTgt spid="3">
                                            <p:txEl>
                                              <p:pRg st="11" end="1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12" end="12"/>
                                            </p:txEl>
                                          </p:spTgt>
                                        </p:tgtEl>
                                        <p:attrNameLst>
                                          <p:attrName>style.visibility</p:attrName>
                                        </p:attrNameLst>
                                      </p:cBhvr>
                                      <p:to>
                                        <p:strVal val="visible"/>
                                      </p:to>
                                    </p:set>
                                    <p:animEffect transition="in" filter="blinds(horizontal)">
                                      <p:cBhvr>
                                        <p:cTn id="13" dur="500"/>
                                        <p:tgtEl>
                                          <p:spTgt spid="3">
                                            <p:txEl>
                                              <p:pRg st="12" end="1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3">
                                            <p:txEl>
                                              <p:pRg st="13" end="13"/>
                                            </p:txEl>
                                          </p:spTgt>
                                        </p:tgtEl>
                                        <p:attrNameLst>
                                          <p:attrName>style.visibility</p:attrName>
                                        </p:attrNameLst>
                                      </p:cBhvr>
                                      <p:to>
                                        <p:strVal val="visible"/>
                                      </p:to>
                                    </p:set>
                                    <p:animEffect transition="in" filter="blinds(horizontal)">
                                      <p:cBhvr>
                                        <p:cTn id="18" dur="500"/>
                                        <p:tgtEl>
                                          <p:spTgt spid="3">
                                            <p:txEl>
                                              <p:pRg st="13" end="1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blinds(horizontal)">
                                      <p:cBhvr>
                                        <p:cTn id="23" dur="500"/>
                                        <p:tgtEl>
                                          <p:spTgt spid="9"/>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blinds(horizontal)">
                                      <p:cBhvr>
                                        <p:cTn id="26" dur="500"/>
                                        <p:tgtEl>
                                          <p:spTgt spid="10"/>
                                        </p:tgtEl>
                                      </p:cBhvr>
                                    </p:animEffect>
                                  </p:childTnLst>
                                </p:cTn>
                              </p:par>
                              <p:par>
                                <p:cTn id="27" presetID="3" presetClass="entr" presetSubtype="10"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blinds(horizontal)">
                                      <p:cBhvr>
                                        <p:cTn id="29" dur="500"/>
                                        <p:tgtEl>
                                          <p:spTgt spid="11"/>
                                        </p:tgtEl>
                                      </p:cBhvr>
                                    </p:animEffect>
                                  </p:childTnLst>
                                </p:cTn>
                              </p:par>
                            </p:childTnLst>
                          </p:cTn>
                        </p:par>
                      </p:childTnLst>
                    </p:cTn>
                  </p:par>
                  <p:par>
                    <p:cTn id="30" fill="hold">
                      <p:stCondLst>
                        <p:cond delay="indefinite"/>
                      </p:stCondLst>
                      <p:childTnLst>
                        <p:par>
                          <p:cTn id="31" fill="hold">
                            <p:stCondLst>
                              <p:cond delay="0"/>
                            </p:stCondLst>
                            <p:childTnLst>
                              <p:par>
                                <p:cTn id="32" presetID="3" presetClass="entr" presetSubtype="10" fill="hold" grpId="0" nodeType="click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blinds(horizontal)">
                                      <p:cBhvr>
                                        <p:cTn id="34" dur="500"/>
                                        <p:tgtEl>
                                          <p:spTgt spid="8"/>
                                        </p:tgtEl>
                                      </p:cBhvr>
                                    </p:animEffect>
                                  </p:childTnLst>
                                </p:cTn>
                              </p:par>
                              <p:par>
                                <p:cTn id="35" presetID="3" presetClass="entr" presetSubtype="10" fill="hold" grpId="0" nodeType="with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blinds(horizontal)">
                                      <p:cBhvr>
                                        <p:cTn id="3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7" grpId="0"/>
      <p:bldP spid="8" grpId="0"/>
      <p:bldP spid="9" grpId="0"/>
      <p:bldP spid="10" grpId="0"/>
      <p:bldP spid="11"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Future Work</a:t>
            </a:r>
          </a:p>
        </p:txBody>
      </p:sp>
      <p:sp>
        <p:nvSpPr>
          <p:cNvPr id="6" name="Slide Number Placeholder 5"/>
          <p:cNvSpPr>
            <a:spLocks noGrp="1"/>
          </p:cNvSpPr>
          <p:nvPr>
            <p:ph type="sldNum" sz="quarter" idx="12"/>
          </p:nvPr>
        </p:nvSpPr>
        <p:spPr/>
        <p:txBody>
          <a:bodyPr/>
          <a:lstStyle/>
          <a:p>
            <a:fld id="{8B74F74A-7BF3-1C41-9DD5-AD56B693B424}" type="slidenum">
              <a:rPr lang="en-US" smtClean="0"/>
              <a:t>36</a:t>
            </a:fld>
            <a:endParaRPr lang="en-US" dirty="0"/>
          </a:p>
        </p:txBody>
      </p:sp>
      <p:pic>
        <p:nvPicPr>
          <p:cNvPr id="16" name="Picture 15"/>
          <p:cNvPicPr>
            <a:picLocks noChangeAspect="1"/>
          </p:cNvPicPr>
          <p:nvPr/>
        </p:nvPicPr>
        <p:blipFill rotWithShape="1">
          <a:blip r:embed="rId3" cstate="screen">
            <a:extLst>
              <a:ext uri="{28A0092B-C50C-407E-A947-70E740481C1C}">
                <a14:useLocalDpi xmlns:a14="http://schemas.microsoft.com/office/drawing/2010/main"/>
              </a:ext>
            </a:extLst>
          </a:blip>
          <a:srcRect t="1590"/>
          <a:stretch/>
        </p:blipFill>
        <p:spPr>
          <a:xfrm>
            <a:off x="412358" y="2072009"/>
            <a:ext cx="7629968" cy="1987262"/>
          </a:xfrm>
          <a:prstGeom prst="rect">
            <a:avLst/>
          </a:prstGeom>
        </p:spPr>
      </p:pic>
      <p:sp>
        <p:nvSpPr>
          <p:cNvPr id="18" name="Rectangle 17"/>
          <p:cNvSpPr/>
          <p:nvPr/>
        </p:nvSpPr>
        <p:spPr>
          <a:xfrm>
            <a:off x="9903069" y="4214016"/>
            <a:ext cx="158261" cy="1290710"/>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7" name="Picture 1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12358" y="4095129"/>
            <a:ext cx="7629968" cy="2138128"/>
          </a:xfrm>
          <a:prstGeom prst="rect">
            <a:avLst/>
          </a:prstGeom>
        </p:spPr>
      </p:pic>
      <p:sp>
        <p:nvSpPr>
          <p:cNvPr id="20" name="Rectangle 19"/>
          <p:cNvSpPr/>
          <p:nvPr/>
        </p:nvSpPr>
        <p:spPr>
          <a:xfrm>
            <a:off x="412358" y="2072010"/>
            <a:ext cx="595032" cy="1987262"/>
          </a:xfrm>
          <a:prstGeom prst="rect">
            <a:avLst/>
          </a:prstGeom>
          <a:noFill/>
          <a:ln w="76200">
            <a:solidFill>
              <a:srgbClr val="00B0F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grpSp>
        <p:nvGrpSpPr>
          <p:cNvPr id="44" name="Group 43"/>
          <p:cNvGrpSpPr/>
          <p:nvPr/>
        </p:nvGrpSpPr>
        <p:grpSpPr>
          <a:xfrm>
            <a:off x="8768667" y="1628563"/>
            <a:ext cx="2425881" cy="2246300"/>
            <a:chOff x="8768667" y="1570372"/>
            <a:chExt cx="2425881" cy="2246300"/>
          </a:xfrm>
        </p:grpSpPr>
        <p:sp>
          <p:nvSpPr>
            <p:cNvPr id="38" name="Oval 37"/>
            <p:cNvSpPr/>
            <p:nvPr/>
          </p:nvSpPr>
          <p:spPr>
            <a:xfrm rot="1324184">
              <a:off x="10137130" y="1570372"/>
              <a:ext cx="410457" cy="735362"/>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Oval 38"/>
            <p:cNvSpPr/>
            <p:nvPr/>
          </p:nvSpPr>
          <p:spPr>
            <a:xfrm rot="19674137">
              <a:off x="9284908" y="1647111"/>
              <a:ext cx="410457" cy="735362"/>
            </a:xfrm>
            <a:prstGeom prst="ellipse">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Oval 39"/>
            <p:cNvSpPr/>
            <p:nvPr/>
          </p:nvSpPr>
          <p:spPr>
            <a:xfrm rot="16200000">
              <a:off x="8931119" y="2388154"/>
              <a:ext cx="410457" cy="735362"/>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Oval 40"/>
            <p:cNvSpPr/>
            <p:nvPr/>
          </p:nvSpPr>
          <p:spPr>
            <a:xfrm rot="13268477">
              <a:off x="9310952" y="3024017"/>
              <a:ext cx="410457" cy="735362"/>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Oval 41"/>
            <p:cNvSpPr/>
            <p:nvPr/>
          </p:nvSpPr>
          <p:spPr>
            <a:xfrm rot="9302007">
              <a:off x="10164095" y="3081310"/>
              <a:ext cx="410457" cy="735362"/>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Oval 42"/>
            <p:cNvSpPr/>
            <p:nvPr/>
          </p:nvSpPr>
          <p:spPr>
            <a:xfrm rot="6240094">
              <a:off x="10621638" y="2437144"/>
              <a:ext cx="410457" cy="735362"/>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1" name="Oval 20"/>
          <p:cNvSpPr/>
          <p:nvPr/>
        </p:nvSpPr>
        <p:spPr>
          <a:xfrm>
            <a:off x="9473511" y="2244500"/>
            <a:ext cx="1017376" cy="1017376"/>
          </a:xfrm>
          <a:prstGeom prst="ellipse">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Donut 21"/>
          <p:cNvSpPr/>
          <p:nvPr/>
        </p:nvSpPr>
        <p:spPr>
          <a:xfrm>
            <a:off x="1844842" y="2072008"/>
            <a:ext cx="6197484" cy="1986319"/>
          </a:xfrm>
          <a:prstGeom prst="donut">
            <a:avLst>
              <a:gd name="adj" fmla="val 4027"/>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B0F0"/>
              </a:solidFill>
            </a:endParaRPr>
          </a:p>
        </p:txBody>
      </p:sp>
      <p:cxnSp>
        <p:nvCxnSpPr>
          <p:cNvPr id="25" name="Straight Arrow Connector 24"/>
          <p:cNvCxnSpPr/>
          <p:nvPr/>
        </p:nvCxnSpPr>
        <p:spPr>
          <a:xfrm>
            <a:off x="6176211" y="5293895"/>
            <a:ext cx="3513221" cy="16043"/>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10882869" y="4409448"/>
            <a:ext cx="848309" cy="369332"/>
          </a:xfrm>
          <a:prstGeom prst="rect">
            <a:avLst/>
          </a:prstGeom>
          <a:noFill/>
        </p:spPr>
        <p:txBody>
          <a:bodyPr wrap="none" rtlCol="0">
            <a:spAutoFit/>
          </a:bodyPr>
          <a:lstStyle/>
          <a:p>
            <a:r>
              <a:rPr lang="en-US" dirty="0" smtClean="0"/>
              <a:t>Impact</a:t>
            </a:r>
            <a:endParaRPr lang="en-US" dirty="0"/>
          </a:p>
        </p:txBody>
      </p:sp>
      <p:sp>
        <p:nvSpPr>
          <p:cNvPr id="32" name="TextBox 31"/>
          <p:cNvSpPr txBox="1"/>
          <p:nvPr/>
        </p:nvSpPr>
        <p:spPr>
          <a:xfrm>
            <a:off x="10852989" y="2258648"/>
            <a:ext cx="971741" cy="369332"/>
          </a:xfrm>
          <a:prstGeom prst="rect">
            <a:avLst/>
          </a:prstGeom>
          <a:noFill/>
        </p:spPr>
        <p:txBody>
          <a:bodyPr wrap="none" rtlCol="0">
            <a:spAutoFit/>
          </a:bodyPr>
          <a:lstStyle/>
          <a:p>
            <a:r>
              <a:rPr lang="en-US" dirty="0" smtClean="0"/>
              <a:t>Prestige</a:t>
            </a:r>
            <a:endParaRPr lang="en-US" dirty="0"/>
          </a:p>
        </p:txBody>
      </p:sp>
      <p:sp>
        <p:nvSpPr>
          <p:cNvPr id="34" name="TextBox 33"/>
          <p:cNvSpPr txBox="1"/>
          <p:nvPr/>
        </p:nvSpPr>
        <p:spPr>
          <a:xfrm>
            <a:off x="10836092" y="5346740"/>
            <a:ext cx="941861" cy="369332"/>
          </a:xfrm>
          <a:prstGeom prst="rect">
            <a:avLst/>
          </a:prstGeom>
          <a:noFill/>
        </p:spPr>
        <p:txBody>
          <a:bodyPr wrap="none" rtlCol="0">
            <a:spAutoFit/>
          </a:bodyPr>
          <a:lstStyle/>
          <a:p>
            <a:r>
              <a:rPr lang="en-US" dirty="0" smtClean="0"/>
              <a:t>Funding</a:t>
            </a:r>
            <a:endParaRPr lang="en-US" dirty="0"/>
          </a:p>
        </p:txBody>
      </p:sp>
      <p:pic>
        <p:nvPicPr>
          <p:cNvPr id="7" name="Picture 6"/>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109820" y="2198970"/>
            <a:ext cx="8581522" cy="3351092"/>
          </a:xfrm>
          <a:prstGeom prst="rect">
            <a:avLst/>
          </a:prstGeom>
        </p:spPr>
      </p:pic>
      <p:grpSp>
        <p:nvGrpSpPr>
          <p:cNvPr id="11" name="Group 10"/>
          <p:cNvGrpSpPr/>
          <p:nvPr/>
        </p:nvGrpSpPr>
        <p:grpSpPr>
          <a:xfrm>
            <a:off x="529996" y="3000162"/>
            <a:ext cx="5791604" cy="2394823"/>
            <a:chOff x="529996" y="2797437"/>
            <a:chExt cx="5791604" cy="2394823"/>
          </a:xfrm>
        </p:grpSpPr>
        <p:sp>
          <p:nvSpPr>
            <p:cNvPr id="9" name="Rectangle 8"/>
            <p:cNvSpPr/>
            <p:nvPr/>
          </p:nvSpPr>
          <p:spPr>
            <a:xfrm>
              <a:off x="529996" y="2797437"/>
              <a:ext cx="1974698" cy="245179"/>
            </a:xfrm>
            <a:prstGeom prst="rect">
              <a:avLst/>
            </a:prstGeom>
            <a:solidFill>
              <a:schemeClr val="accent5">
                <a:lumMod val="60000"/>
                <a:lumOff val="40000"/>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p:cNvSpPr/>
            <p:nvPr/>
          </p:nvSpPr>
          <p:spPr>
            <a:xfrm>
              <a:off x="529996" y="3065167"/>
              <a:ext cx="1974698" cy="245179"/>
            </a:xfrm>
            <a:prstGeom prst="rect">
              <a:avLst/>
            </a:prstGeom>
            <a:solidFill>
              <a:srgbClr val="00B0F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p:cNvSpPr/>
            <p:nvPr/>
          </p:nvSpPr>
          <p:spPr>
            <a:xfrm>
              <a:off x="529996" y="4947081"/>
              <a:ext cx="5791604" cy="245179"/>
            </a:xfrm>
            <a:prstGeom prst="rect">
              <a:avLst/>
            </a:prstGeom>
            <a:solidFill>
              <a:srgbClr val="7030A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7030A0"/>
                </a:solidFill>
              </a:endParaRPr>
            </a:p>
          </p:txBody>
        </p:sp>
        <p:sp>
          <p:nvSpPr>
            <p:cNvPr id="31" name="Rectangle 30"/>
            <p:cNvSpPr/>
            <p:nvPr/>
          </p:nvSpPr>
          <p:spPr>
            <a:xfrm>
              <a:off x="529996" y="4678635"/>
              <a:ext cx="1974698" cy="245179"/>
            </a:xfrm>
            <a:prstGeom prst="rect">
              <a:avLst/>
            </a:prstGeom>
            <a:solidFill>
              <a:schemeClr val="accent5">
                <a:lumMod val="60000"/>
                <a:lumOff val="40000"/>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p:cNvSpPr/>
            <p:nvPr/>
          </p:nvSpPr>
          <p:spPr>
            <a:xfrm>
              <a:off x="529996" y="3893134"/>
              <a:ext cx="1974698" cy="245179"/>
            </a:xfrm>
            <a:prstGeom prst="rect">
              <a:avLst/>
            </a:prstGeom>
            <a:solidFill>
              <a:schemeClr val="accent5">
                <a:lumMod val="60000"/>
                <a:lumOff val="40000"/>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35639603"/>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blinds(horizontal)">
                                      <p:cBhvr>
                                        <p:cTn id="7" dur="500"/>
                                        <p:tgtEl>
                                          <p:spTgt spid="18"/>
                                        </p:tgtEl>
                                      </p:cBhvr>
                                    </p:animEffect>
                                  </p:childTnLst>
                                </p:cTn>
                              </p:par>
                              <p:par>
                                <p:cTn id="8" presetID="6" presetClass="emph" presetSubtype="0" fill="hold" grpId="1" nodeType="withEffect">
                                  <p:stCondLst>
                                    <p:cond delay="0"/>
                                  </p:stCondLst>
                                  <p:childTnLst>
                                    <p:animScale>
                                      <p:cBhvr>
                                        <p:cTn id="9" dur="2000" fill="hold"/>
                                        <p:tgtEl>
                                          <p:spTgt spid="18"/>
                                        </p:tgtEl>
                                      </p:cBhvr>
                                      <p:by x="100000" y="250000"/>
                                    </p:animScale>
                                  </p:childTnLst>
                                </p:cTn>
                              </p:par>
                              <p:par>
                                <p:cTn id="10" presetID="3" presetClass="entr" presetSubtype="10" fill="hold" grpId="1" nodeType="with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blinds(horizontal)">
                                      <p:cBhvr>
                                        <p:cTn id="12" dur="2000"/>
                                        <p:tgtEl>
                                          <p:spTgt spid="20"/>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blinds(horizontal)">
                                      <p:cBhvr>
                                        <p:cTn id="15" dur="1000"/>
                                        <p:tgtEl>
                                          <p:spTgt spid="29"/>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21"/>
                                        </p:tgtEl>
                                        <p:attrNameLst>
                                          <p:attrName>style.visibility</p:attrName>
                                        </p:attrNameLst>
                                      </p:cBhvr>
                                      <p:to>
                                        <p:strVal val="visible"/>
                                      </p:to>
                                    </p:set>
                                    <p:animEffect transition="in" filter="blinds(horizontal)">
                                      <p:cBhvr>
                                        <p:cTn id="20" dur="2000"/>
                                        <p:tgtEl>
                                          <p:spTgt spid="21"/>
                                        </p:tgtEl>
                                      </p:cBhvr>
                                    </p:animEffect>
                                  </p:childTnLst>
                                </p:cTn>
                              </p:par>
                              <p:par>
                                <p:cTn id="21" presetID="3" presetClass="entr" presetSubtype="10" fill="hold" grpId="0" nodeType="with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blinds(horizontal)">
                                      <p:cBhvr>
                                        <p:cTn id="23" dur="2000"/>
                                        <p:tgtEl>
                                          <p:spTgt spid="22"/>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32"/>
                                        </p:tgtEl>
                                        <p:attrNameLst>
                                          <p:attrName>style.visibility</p:attrName>
                                        </p:attrNameLst>
                                      </p:cBhvr>
                                      <p:to>
                                        <p:strVal val="visible"/>
                                      </p:to>
                                    </p:set>
                                    <p:animEffect transition="in" filter="blinds(horizontal)">
                                      <p:cBhvr>
                                        <p:cTn id="26" dur="1000"/>
                                        <p:tgtEl>
                                          <p:spTgt spid="32"/>
                                        </p:tgtEl>
                                      </p:cBhvr>
                                    </p:animEffect>
                                  </p:childTnLst>
                                </p:cTn>
                              </p:par>
                            </p:childTnLst>
                          </p:cTn>
                        </p:par>
                      </p:childTnLst>
                    </p:cTn>
                  </p:par>
                  <p:par>
                    <p:cTn id="27" fill="hold">
                      <p:stCondLst>
                        <p:cond delay="indefinite"/>
                      </p:stCondLst>
                      <p:childTnLst>
                        <p:par>
                          <p:cTn id="28" fill="hold">
                            <p:stCondLst>
                              <p:cond delay="0"/>
                            </p:stCondLst>
                            <p:childTnLst>
                              <p:par>
                                <p:cTn id="29" presetID="6" presetClass="emph" presetSubtype="0" fill="hold" grpId="2" nodeType="clickEffect">
                                  <p:stCondLst>
                                    <p:cond delay="0"/>
                                  </p:stCondLst>
                                  <p:childTnLst>
                                    <p:animScale>
                                      <p:cBhvr>
                                        <p:cTn id="30" dur="2000" fill="hold"/>
                                        <p:tgtEl>
                                          <p:spTgt spid="18"/>
                                        </p:tgtEl>
                                      </p:cBhvr>
                                      <p:by x="350000" y="100000"/>
                                    </p:animScale>
                                  </p:childTnLst>
                                </p:cTn>
                              </p:par>
                              <p:par>
                                <p:cTn id="31" presetID="3" presetClass="entr" presetSubtype="10" fill="hold" nodeType="withEffect">
                                  <p:stCondLst>
                                    <p:cond delay="0"/>
                                  </p:stCondLst>
                                  <p:childTnLst>
                                    <p:set>
                                      <p:cBhvr>
                                        <p:cTn id="32" dur="1" fill="hold">
                                          <p:stCondLst>
                                            <p:cond delay="0"/>
                                          </p:stCondLst>
                                        </p:cTn>
                                        <p:tgtEl>
                                          <p:spTgt spid="25"/>
                                        </p:tgtEl>
                                        <p:attrNameLst>
                                          <p:attrName>style.visibility</p:attrName>
                                        </p:attrNameLst>
                                      </p:cBhvr>
                                      <p:to>
                                        <p:strVal val="visible"/>
                                      </p:to>
                                    </p:set>
                                    <p:animEffect transition="in" filter="blinds(horizontal)">
                                      <p:cBhvr>
                                        <p:cTn id="33" dur="2000"/>
                                        <p:tgtEl>
                                          <p:spTgt spid="25"/>
                                        </p:tgtEl>
                                      </p:cBhvr>
                                    </p:animEffect>
                                  </p:childTnLst>
                                </p:cTn>
                              </p:par>
                              <p:par>
                                <p:cTn id="34" presetID="3" presetClass="entr" presetSubtype="10" fill="hold" grpId="0" nodeType="withEffect">
                                  <p:stCondLst>
                                    <p:cond delay="0"/>
                                  </p:stCondLst>
                                  <p:childTnLst>
                                    <p:set>
                                      <p:cBhvr>
                                        <p:cTn id="35" dur="1" fill="hold">
                                          <p:stCondLst>
                                            <p:cond delay="0"/>
                                          </p:stCondLst>
                                        </p:cTn>
                                        <p:tgtEl>
                                          <p:spTgt spid="34"/>
                                        </p:tgtEl>
                                        <p:attrNameLst>
                                          <p:attrName>style.visibility</p:attrName>
                                        </p:attrNameLst>
                                      </p:cBhvr>
                                      <p:to>
                                        <p:strVal val="visible"/>
                                      </p:to>
                                    </p:set>
                                    <p:animEffect transition="in" filter="blinds(horizontal)">
                                      <p:cBhvr>
                                        <p:cTn id="36" dur="1000"/>
                                        <p:tgtEl>
                                          <p:spTgt spid="34"/>
                                        </p:tgtEl>
                                      </p:cBhvr>
                                    </p:animEffec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nodeType="clickEffect">
                                  <p:stCondLst>
                                    <p:cond delay="0"/>
                                  </p:stCondLst>
                                  <p:childTnLst>
                                    <p:set>
                                      <p:cBhvr>
                                        <p:cTn id="40" dur="1" fill="hold">
                                          <p:stCondLst>
                                            <p:cond delay="0"/>
                                          </p:stCondLst>
                                        </p:cTn>
                                        <p:tgtEl>
                                          <p:spTgt spid="25"/>
                                        </p:tgtEl>
                                        <p:attrNameLst>
                                          <p:attrName>style.visibility</p:attrName>
                                        </p:attrNameLst>
                                      </p:cBhvr>
                                      <p:to>
                                        <p:strVal val="hidden"/>
                                      </p:to>
                                    </p:set>
                                  </p:childTnLst>
                                </p:cTn>
                              </p:par>
                              <p:par>
                                <p:cTn id="41" presetID="1" presetClass="exit" presetSubtype="0" fill="hold" nodeType="withEffect">
                                  <p:stCondLst>
                                    <p:cond delay="0"/>
                                  </p:stCondLst>
                                  <p:childTnLst>
                                    <p:set>
                                      <p:cBhvr>
                                        <p:cTn id="42" dur="1" fill="hold">
                                          <p:stCondLst>
                                            <p:cond delay="0"/>
                                          </p:stCondLst>
                                        </p:cTn>
                                        <p:tgtEl>
                                          <p:spTgt spid="17"/>
                                        </p:tgtEl>
                                        <p:attrNameLst>
                                          <p:attrName>style.visibility</p:attrName>
                                        </p:attrNameLst>
                                      </p:cBhvr>
                                      <p:to>
                                        <p:strVal val="hidden"/>
                                      </p:to>
                                    </p:set>
                                  </p:childTnLst>
                                </p:cTn>
                              </p:par>
                              <p:par>
                                <p:cTn id="43" presetID="1" presetClass="exit" presetSubtype="0" fill="hold" nodeType="withEffect">
                                  <p:stCondLst>
                                    <p:cond delay="0"/>
                                  </p:stCondLst>
                                  <p:childTnLst>
                                    <p:set>
                                      <p:cBhvr>
                                        <p:cTn id="44" dur="1" fill="hold">
                                          <p:stCondLst>
                                            <p:cond delay="0"/>
                                          </p:stCondLst>
                                        </p:cTn>
                                        <p:tgtEl>
                                          <p:spTgt spid="16"/>
                                        </p:tgtEl>
                                        <p:attrNameLst>
                                          <p:attrName>style.visibility</p:attrName>
                                        </p:attrNameLst>
                                      </p:cBhvr>
                                      <p:to>
                                        <p:strVal val="hidden"/>
                                      </p:to>
                                    </p:set>
                                  </p:childTnLst>
                                </p:cTn>
                              </p:par>
                              <p:par>
                                <p:cTn id="45" presetID="1" presetClass="exit" presetSubtype="0" fill="hold" grpId="2" nodeType="withEffect">
                                  <p:stCondLst>
                                    <p:cond delay="0"/>
                                  </p:stCondLst>
                                  <p:childTnLst>
                                    <p:set>
                                      <p:cBhvr>
                                        <p:cTn id="46" dur="1" fill="hold">
                                          <p:stCondLst>
                                            <p:cond delay="0"/>
                                          </p:stCondLst>
                                        </p:cTn>
                                        <p:tgtEl>
                                          <p:spTgt spid="20"/>
                                        </p:tgtEl>
                                        <p:attrNameLst>
                                          <p:attrName>style.visibility</p:attrName>
                                        </p:attrNameLst>
                                      </p:cBhvr>
                                      <p:to>
                                        <p:strVal val="hidden"/>
                                      </p:to>
                                    </p:set>
                                  </p:childTnLst>
                                </p:cTn>
                              </p:par>
                              <p:par>
                                <p:cTn id="47" presetID="1" presetClass="exit" presetSubtype="0" fill="hold" grpId="1" nodeType="withEffect">
                                  <p:stCondLst>
                                    <p:cond delay="0"/>
                                  </p:stCondLst>
                                  <p:childTnLst>
                                    <p:set>
                                      <p:cBhvr>
                                        <p:cTn id="48" dur="1" fill="hold">
                                          <p:stCondLst>
                                            <p:cond delay="0"/>
                                          </p:stCondLst>
                                        </p:cTn>
                                        <p:tgtEl>
                                          <p:spTgt spid="22"/>
                                        </p:tgtEl>
                                        <p:attrNameLst>
                                          <p:attrName>style.visibility</p:attrName>
                                        </p:attrNameLst>
                                      </p:cBhvr>
                                      <p:to>
                                        <p:strVal val="hidden"/>
                                      </p:to>
                                    </p:set>
                                  </p:childTnLst>
                                </p:cTn>
                              </p:par>
                              <p:par>
                                <p:cTn id="49" presetID="3" presetClass="entr" presetSubtype="10" fill="hold" nodeType="withEffect">
                                  <p:stCondLst>
                                    <p:cond delay="0"/>
                                  </p:stCondLst>
                                  <p:childTnLst>
                                    <p:set>
                                      <p:cBhvr>
                                        <p:cTn id="50" dur="1" fill="hold">
                                          <p:stCondLst>
                                            <p:cond delay="0"/>
                                          </p:stCondLst>
                                        </p:cTn>
                                        <p:tgtEl>
                                          <p:spTgt spid="7"/>
                                        </p:tgtEl>
                                        <p:attrNameLst>
                                          <p:attrName>style.visibility</p:attrName>
                                        </p:attrNameLst>
                                      </p:cBhvr>
                                      <p:to>
                                        <p:strVal val="visible"/>
                                      </p:to>
                                    </p:set>
                                    <p:animEffect transition="in" filter="blinds(horizontal)">
                                      <p:cBhvr>
                                        <p:cTn id="51" dur="500"/>
                                        <p:tgtEl>
                                          <p:spTgt spid="7"/>
                                        </p:tgtEl>
                                      </p:cBhvr>
                                    </p:animEffect>
                                  </p:childTnLst>
                                </p:cTn>
                              </p:par>
                            </p:childTnLst>
                          </p:cTn>
                        </p:par>
                      </p:childTnLst>
                    </p:cTn>
                  </p:par>
                  <p:par>
                    <p:cTn id="52" fill="hold">
                      <p:stCondLst>
                        <p:cond delay="indefinite"/>
                      </p:stCondLst>
                      <p:childTnLst>
                        <p:par>
                          <p:cTn id="53" fill="hold">
                            <p:stCondLst>
                              <p:cond delay="0"/>
                            </p:stCondLst>
                            <p:childTnLst>
                              <p:par>
                                <p:cTn id="54" presetID="3" presetClass="entr" presetSubtype="10" fill="hold" nodeType="clickEffect">
                                  <p:stCondLst>
                                    <p:cond delay="0"/>
                                  </p:stCondLst>
                                  <p:childTnLst>
                                    <p:set>
                                      <p:cBhvr>
                                        <p:cTn id="55" dur="1" fill="hold">
                                          <p:stCondLst>
                                            <p:cond delay="0"/>
                                          </p:stCondLst>
                                        </p:cTn>
                                        <p:tgtEl>
                                          <p:spTgt spid="11"/>
                                        </p:tgtEl>
                                        <p:attrNameLst>
                                          <p:attrName>style.visibility</p:attrName>
                                        </p:attrNameLst>
                                      </p:cBhvr>
                                      <p:to>
                                        <p:strVal val="visible"/>
                                      </p:to>
                                    </p:set>
                                    <p:animEffect transition="in" filter="blinds(horizontal)">
                                      <p:cBhvr>
                                        <p:cTn id="56" dur="500"/>
                                        <p:tgtEl>
                                          <p:spTgt spid="11"/>
                                        </p:tgtEl>
                                      </p:cBhvr>
                                    </p:animEffect>
                                  </p:childTnLst>
                                </p:cTn>
                              </p:par>
                            </p:childTnLst>
                          </p:cTn>
                        </p:par>
                      </p:childTnLst>
                    </p:cTn>
                  </p:par>
                  <p:par>
                    <p:cTn id="57" fill="hold">
                      <p:stCondLst>
                        <p:cond delay="indefinite"/>
                      </p:stCondLst>
                      <p:childTnLst>
                        <p:par>
                          <p:cTn id="58" fill="hold">
                            <p:stCondLst>
                              <p:cond delay="0"/>
                            </p:stCondLst>
                            <p:childTnLst>
                              <p:par>
                                <p:cTn id="59" presetID="3" presetClass="entr" presetSubtype="10" fill="hold" nodeType="clickEffect">
                                  <p:stCondLst>
                                    <p:cond delay="0"/>
                                  </p:stCondLst>
                                  <p:childTnLst>
                                    <p:set>
                                      <p:cBhvr>
                                        <p:cTn id="60" dur="1" fill="hold">
                                          <p:stCondLst>
                                            <p:cond delay="0"/>
                                          </p:stCondLst>
                                        </p:cTn>
                                        <p:tgtEl>
                                          <p:spTgt spid="44"/>
                                        </p:tgtEl>
                                        <p:attrNameLst>
                                          <p:attrName>style.visibility</p:attrName>
                                        </p:attrNameLst>
                                      </p:cBhvr>
                                      <p:to>
                                        <p:strVal val="visible"/>
                                      </p:to>
                                    </p:set>
                                    <p:animEffect transition="in" filter="blinds(horizontal)">
                                      <p:cBhvr>
                                        <p:cTn id="61"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8" grpId="1" animBg="1"/>
      <p:bldP spid="18" grpId="2" animBg="1"/>
      <p:bldP spid="20" grpId="1" animBg="1"/>
      <p:bldP spid="20" grpId="2" animBg="1"/>
      <p:bldP spid="21" grpId="0" animBg="1"/>
      <p:bldP spid="22" grpId="0" animBg="1"/>
      <p:bldP spid="22" grpId="1" animBg="1"/>
      <p:bldP spid="29" grpId="0"/>
      <p:bldP spid="32" grpId="0"/>
      <p:bldP spid="34"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Future Work</a:t>
            </a:r>
            <a:endParaRPr lang="en-US" dirty="0"/>
          </a:p>
        </p:txBody>
      </p:sp>
      <p:sp>
        <p:nvSpPr>
          <p:cNvPr id="3" name="Content Placeholder 2"/>
          <p:cNvSpPr>
            <a:spLocks noGrp="1"/>
          </p:cNvSpPr>
          <p:nvPr>
            <p:ph idx="1"/>
          </p:nvPr>
        </p:nvSpPr>
        <p:spPr>
          <a:xfrm>
            <a:off x="1120000" y="1825625"/>
            <a:ext cx="8615777" cy="4351338"/>
          </a:xfrm>
        </p:spPr>
        <p:txBody>
          <a:bodyPr>
            <a:normAutofit/>
          </a:bodyPr>
          <a:lstStyle/>
          <a:p>
            <a:r>
              <a:rPr lang="en-US" sz="3200" dirty="0" smtClean="0"/>
              <a:t>Academic Garden</a:t>
            </a:r>
          </a:p>
          <a:p>
            <a:pPr lvl="1"/>
            <a:r>
              <a:rPr lang="en-US" sz="2400" dirty="0" smtClean="0"/>
              <a:t>Scalable visual interface</a:t>
            </a:r>
          </a:p>
          <a:p>
            <a:pPr lvl="2"/>
            <a:r>
              <a:rPr lang="en-US" sz="2000" dirty="0" smtClean="0"/>
              <a:t>Front-end to Scholar Plot, Department Plot, College Plot</a:t>
            </a:r>
            <a:endParaRPr lang="en-US" sz="2000" dirty="0"/>
          </a:p>
        </p:txBody>
      </p:sp>
      <p:sp>
        <p:nvSpPr>
          <p:cNvPr id="6" name="Slide Number Placeholder 5"/>
          <p:cNvSpPr>
            <a:spLocks noGrp="1"/>
          </p:cNvSpPr>
          <p:nvPr>
            <p:ph type="sldNum" sz="quarter" idx="12"/>
          </p:nvPr>
        </p:nvSpPr>
        <p:spPr/>
        <p:txBody>
          <a:bodyPr/>
          <a:lstStyle/>
          <a:p>
            <a:fld id="{8B74F74A-7BF3-1C41-9DD5-AD56B693B424}" type="slidenum">
              <a:rPr lang="en-US" smtClean="0"/>
              <a:t>37</a:t>
            </a:fld>
            <a:endParaRPr lang="en-US" dirty="0"/>
          </a:p>
        </p:txBody>
      </p:sp>
      <p:pic>
        <p:nvPicPr>
          <p:cNvPr id="11" name="Picture 10"/>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16498" y="3213358"/>
            <a:ext cx="4677489" cy="3508117"/>
          </a:xfrm>
          <a:prstGeom prst="rect">
            <a:avLst/>
          </a:prstGeom>
        </p:spPr>
      </p:pic>
      <p:grpSp>
        <p:nvGrpSpPr>
          <p:cNvPr id="18" name="Group 17"/>
          <p:cNvGrpSpPr/>
          <p:nvPr/>
        </p:nvGrpSpPr>
        <p:grpSpPr>
          <a:xfrm>
            <a:off x="4777705" y="4838034"/>
            <a:ext cx="2030275" cy="369332"/>
            <a:chOff x="9581144" y="3762420"/>
            <a:chExt cx="2030275" cy="369332"/>
          </a:xfrm>
        </p:grpSpPr>
        <p:cxnSp>
          <p:nvCxnSpPr>
            <p:cNvPr id="16" name="Straight Arrow Connector 15"/>
            <p:cNvCxnSpPr/>
            <p:nvPr/>
          </p:nvCxnSpPr>
          <p:spPr>
            <a:xfrm flipH="1">
              <a:off x="9581144" y="3952018"/>
              <a:ext cx="1181966"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10763110" y="3762420"/>
              <a:ext cx="848309" cy="369332"/>
            </a:xfrm>
            <a:prstGeom prst="rect">
              <a:avLst/>
            </a:prstGeom>
            <a:noFill/>
          </p:spPr>
          <p:txBody>
            <a:bodyPr wrap="none" rtlCol="0">
              <a:spAutoFit/>
            </a:bodyPr>
            <a:lstStyle/>
            <a:p>
              <a:r>
                <a:rPr lang="en-US" dirty="0" smtClean="0"/>
                <a:t>Impact</a:t>
              </a:r>
              <a:endParaRPr lang="en-US" dirty="0"/>
            </a:p>
          </p:txBody>
        </p:sp>
      </p:grpSp>
      <p:grpSp>
        <p:nvGrpSpPr>
          <p:cNvPr id="19" name="Group 18"/>
          <p:cNvGrpSpPr/>
          <p:nvPr/>
        </p:nvGrpSpPr>
        <p:grpSpPr>
          <a:xfrm>
            <a:off x="5374854" y="3848554"/>
            <a:ext cx="1538416" cy="369332"/>
            <a:chOff x="10439491" y="3762420"/>
            <a:chExt cx="1538416" cy="369332"/>
          </a:xfrm>
        </p:grpSpPr>
        <p:cxnSp>
          <p:nvCxnSpPr>
            <p:cNvPr id="20" name="Straight Arrow Connector 19"/>
            <p:cNvCxnSpPr/>
            <p:nvPr/>
          </p:nvCxnSpPr>
          <p:spPr>
            <a:xfrm flipH="1">
              <a:off x="10439491" y="3947086"/>
              <a:ext cx="566675"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11006166" y="3762420"/>
              <a:ext cx="971741" cy="369332"/>
            </a:xfrm>
            <a:prstGeom prst="rect">
              <a:avLst/>
            </a:prstGeom>
            <a:noFill/>
          </p:spPr>
          <p:txBody>
            <a:bodyPr wrap="none" rtlCol="0">
              <a:spAutoFit/>
            </a:bodyPr>
            <a:lstStyle/>
            <a:p>
              <a:r>
                <a:rPr lang="en-US" dirty="0" smtClean="0"/>
                <a:t>Prestige</a:t>
              </a:r>
              <a:endParaRPr lang="en-US" dirty="0"/>
            </a:p>
          </p:txBody>
        </p:sp>
      </p:grpSp>
      <p:grpSp>
        <p:nvGrpSpPr>
          <p:cNvPr id="31" name="Group 30"/>
          <p:cNvGrpSpPr/>
          <p:nvPr/>
        </p:nvGrpSpPr>
        <p:grpSpPr>
          <a:xfrm>
            <a:off x="4798624" y="5712659"/>
            <a:ext cx="2114646" cy="369332"/>
            <a:chOff x="9563100" y="5723341"/>
            <a:chExt cx="2163735" cy="369332"/>
          </a:xfrm>
        </p:grpSpPr>
        <p:sp>
          <p:nvSpPr>
            <p:cNvPr id="25" name="TextBox 24"/>
            <p:cNvSpPr txBox="1"/>
            <p:nvPr/>
          </p:nvSpPr>
          <p:spPr>
            <a:xfrm>
              <a:off x="10763110" y="5723341"/>
              <a:ext cx="963725" cy="369332"/>
            </a:xfrm>
            <a:prstGeom prst="rect">
              <a:avLst/>
            </a:prstGeom>
            <a:noFill/>
          </p:spPr>
          <p:txBody>
            <a:bodyPr wrap="none" rtlCol="0">
              <a:spAutoFit/>
            </a:bodyPr>
            <a:lstStyle/>
            <a:p>
              <a:r>
                <a:rPr lang="en-US" dirty="0" smtClean="0"/>
                <a:t>Funding</a:t>
              </a:r>
              <a:endParaRPr lang="en-US" dirty="0"/>
            </a:p>
          </p:txBody>
        </p:sp>
        <p:cxnSp>
          <p:nvCxnSpPr>
            <p:cNvPr id="27" name="Straight Arrow Connector 26"/>
            <p:cNvCxnSpPr/>
            <p:nvPr/>
          </p:nvCxnSpPr>
          <p:spPr>
            <a:xfrm flipH="1">
              <a:off x="9563100" y="5906998"/>
              <a:ext cx="1200011"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grpSp>
        <p:nvGrpSpPr>
          <p:cNvPr id="70" name="Group 69"/>
          <p:cNvGrpSpPr/>
          <p:nvPr/>
        </p:nvGrpSpPr>
        <p:grpSpPr>
          <a:xfrm>
            <a:off x="7007561" y="3122882"/>
            <a:ext cx="3906245" cy="3639359"/>
            <a:chOff x="7007561" y="2752238"/>
            <a:chExt cx="4304071" cy="4010004"/>
          </a:xfrm>
        </p:grpSpPr>
        <p:sp>
          <p:nvSpPr>
            <p:cNvPr id="64" name="Rectangle 63"/>
            <p:cNvSpPr/>
            <p:nvPr/>
          </p:nvSpPr>
          <p:spPr>
            <a:xfrm>
              <a:off x="7007561" y="2752238"/>
              <a:ext cx="4304071" cy="396923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9" name="Group 58"/>
            <p:cNvGrpSpPr/>
            <p:nvPr/>
          </p:nvGrpSpPr>
          <p:grpSpPr>
            <a:xfrm>
              <a:off x="7515483" y="2903666"/>
              <a:ext cx="3240039" cy="3191225"/>
              <a:chOff x="7364009" y="2119179"/>
              <a:chExt cx="4314472" cy="4249471"/>
            </a:xfrm>
          </p:grpSpPr>
          <p:grpSp>
            <p:nvGrpSpPr>
              <p:cNvPr id="8" name="Group 7"/>
              <p:cNvGrpSpPr/>
              <p:nvPr/>
            </p:nvGrpSpPr>
            <p:grpSpPr>
              <a:xfrm>
                <a:off x="7812637" y="2119179"/>
                <a:ext cx="3851093" cy="4249471"/>
                <a:chOff x="7812637" y="2119179"/>
                <a:chExt cx="3851093" cy="4249471"/>
              </a:xfr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grpSpPr>
            <p:grpSp>
              <p:nvGrpSpPr>
                <p:cNvPr id="44" name="Group 43"/>
                <p:cNvGrpSpPr/>
                <p:nvPr/>
              </p:nvGrpSpPr>
              <p:grpSpPr>
                <a:xfrm>
                  <a:off x="7812637" y="3461856"/>
                  <a:ext cx="1160350" cy="1074455"/>
                  <a:chOff x="9530383" y="1696408"/>
                  <a:chExt cx="2425881" cy="2246300"/>
                </a:xfrm>
                <a:grpFill/>
              </p:grpSpPr>
              <p:sp>
                <p:nvSpPr>
                  <p:cNvPr id="45" name="Oval 44"/>
                  <p:cNvSpPr/>
                  <p:nvPr/>
                </p:nvSpPr>
                <p:spPr>
                  <a:xfrm rot="1324184">
                    <a:off x="10898846" y="1696408"/>
                    <a:ext cx="410457" cy="7353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Oval 45"/>
                  <p:cNvSpPr/>
                  <p:nvPr/>
                </p:nvSpPr>
                <p:spPr>
                  <a:xfrm rot="19674137">
                    <a:off x="10046624" y="1773147"/>
                    <a:ext cx="410457" cy="7353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Oval 46"/>
                  <p:cNvSpPr/>
                  <p:nvPr/>
                </p:nvSpPr>
                <p:spPr>
                  <a:xfrm rot="16200000">
                    <a:off x="9692835" y="2514190"/>
                    <a:ext cx="410457" cy="7353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Oval 47"/>
                  <p:cNvSpPr/>
                  <p:nvPr/>
                </p:nvSpPr>
                <p:spPr>
                  <a:xfrm rot="13268477">
                    <a:off x="10072668" y="3150053"/>
                    <a:ext cx="410457" cy="7353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Oval 48"/>
                  <p:cNvSpPr/>
                  <p:nvPr/>
                </p:nvSpPr>
                <p:spPr>
                  <a:xfrm rot="9302007">
                    <a:off x="10925811" y="3207346"/>
                    <a:ext cx="410457" cy="7353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Oval 49"/>
                  <p:cNvSpPr/>
                  <p:nvPr/>
                </p:nvSpPr>
                <p:spPr>
                  <a:xfrm rot="6240094">
                    <a:off x="11383354" y="2563180"/>
                    <a:ext cx="410457" cy="7353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7" name="Group 6"/>
                <p:cNvGrpSpPr/>
                <p:nvPr/>
              </p:nvGrpSpPr>
              <p:grpSpPr>
                <a:xfrm>
                  <a:off x="10208434" y="2119179"/>
                  <a:ext cx="1455296" cy="1347565"/>
                  <a:chOff x="9530383" y="1696408"/>
                  <a:chExt cx="2425881" cy="2246300"/>
                </a:xfrm>
                <a:grpFill/>
              </p:grpSpPr>
              <p:sp>
                <p:nvSpPr>
                  <p:cNvPr id="30" name="Oval 29"/>
                  <p:cNvSpPr/>
                  <p:nvPr/>
                </p:nvSpPr>
                <p:spPr>
                  <a:xfrm rot="1324184">
                    <a:off x="10898846" y="1696408"/>
                    <a:ext cx="410457" cy="7353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Oval 31"/>
                  <p:cNvSpPr/>
                  <p:nvPr/>
                </p:nvSpPr>
                <p:spPr>
                  <a:xfrm rot="19674137">
                    <a:off x="10046624" y="1773147"/>
                    <a:ext cx="410457" cy="7353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Oval 32"/>
                  <p:cNvSpPr/>
                  <p:nvPr/>
                </p:nvSpPr>
                <p:spPr>
                  <a:xfrm rot="16200000">
                    <a:off x="9692835" y="2514190"/>
                    <a:ext cx="410457" cy="7353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Oval 33"/>
                  <p:cNvSpPr/>
                  <p:nvPr/>
                </p:nvSpPr>
                <p:spPr>
                  <a:xfrm rot="13268477">
                    <a:off x="10072668" y="3150053"/>
                    <a:ext cx="410457" cy="7353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Oval 34"/>
                  <p:cNvSpPr/>
                  <p:nvPr/>
                </p:nvSpPr>
                <p:spPr>
                  <a:xfrm rot="9302007">
                    <a:off x="10925811" y="3207346"/>
                    <a:ext cx="410457" cy="7353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Oval 35"/>
                  <p:cNvSpPr/>
                  <p:nvPr/>
                </p:nvSpPr>
                <p:spPr>
                  <a:xfrm rot="6240094">
                    <a:off x="11383354" y="2563180"/>
                    <a:ext cx="410457" cy="7353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Rectangle 3"/>
                <p:cNvSpPr/>
                <p:nvPr/>
              </p:nvSpPr>
              <p:spPr>
                <a:xfrm>
                  <a:off x="8256775" y="4307579"/>
                  <a:ext cx="254000" cy="204877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9232603" y="4307580"/>
                  <a:ext cx="63547" cy="206107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9856611" y="6081990"/>
                  <a:ext cx="414494" cy="26205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10902382" y="2990088"/>
                  <a:ext cx="67401" cy="336626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7976867" y="3594386"/>
                  <a:ext cx="813816" cy="813816"/>
                </a:xfrm>
                <a:prstGeom prst="ellipse">
                  <a:avLst/>
                </a:prstGeom>
                <a:pattFill prst="pct90">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p:nvSpPr>
              <p:spPr>
                <a:xfrm>
                  <a:off x="9557174" y="5134600"/>
                  <a:ext cx="1013367" cy="1013367"/>
                </a:xfrm>
                <a:prstGeom prst="ellipse">
                  <a:avLst/>
                </a:prstGeom>
                <a:pattFill prst="pct90">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10529174" y="2399542"/>
                  <a:ext cx="813816" cy="813816"/>
                </a:xfrm>
                <a:prstGeom prst="ellipse">
                  <a:avLst/>
                </a:prstGeom>
                <a:pattFill prst="pct90">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7" name="Group 36"/>
                <p:cNvGrpSpPr/>
                <p:nvPr/>
              </p:nvGrpSpPr>
              <p:grpSpPr>
                <a:xfrm>
                  <a:off x="8828137" y="4073391"/>
                  <a:ext cx="907096" cy="839948"/>
                  <a:chOff x="9530383" y="1696408"/>
                  <a:chExt cx="2425881" cy="2246300"/>
                </a:xfrm>
                <a:grpFill/>
              </p:grpSpPr>
              <p:sp>
                <p:nvSpPr>
                  <p:cNvPr id="38" name="Oval 37"/>
                  <p:cNvSpPr/>
                  <p:nvPr/>
                </p:nvSpPr>
                <p:spPr>
                  <a:xfrm rot="1324184">
                    <a:off x="10898846" y="1696408"/>
                    <a:ext cx="410457" cy="7353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Oval 38"/>
                  <p:cNvSpPr/>
                  <p:nvPr/>
                </p:nvSpPr>
                <p:spPr>
                  <a:xfrm rot="19674137">
                    <a:off x="10046624" y="1773147"/>
                    <a:ext cx="410457" cy="7353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Oval 39"/>
                  <p:cNvSpPr/>
                  <p:nvPr/>
                </p:nvSpPr>
                <p:spPr>
                  <a:xfrm rot="16200000">
                    <a:off x="9692835" y="2514190"/>
                    <a:ext cx="410457" cy="7353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Oval 40"/>
                  <p:cNvSpPr/>
                  <p:nvPr/>
                </p:nvSpPr>
                <p:spPr>
                  <a:xfrm rot="13268477">
                    <a:off x="10072668" y="3150053"/>
                    <a:ext cx="410457" cy="7353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Oval 41"/>
                  <p:cNvSpPr/>
                  <p:nvPr/>
                </p:nvSpPr>
                <p:spPr>
                  <a:xfrm rot="9302007">
                    <a:off x="10925811" y="3207346"/>
                    <a:ext cx="410457" cy="7353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Oval 42"/>
                  <p:cNvSpPr/>
                  <p:nvPr/>
                </p:nvSpPr>
                <p:spPr>
                  <a:xfrm rot="6240094">
                    <a:off x="11383354" y="2563180"/>
                    <a:ext cx="410457" cy="7353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9" name="Oval 28"/>
                <p:cNvSpPr/>
                <p:nvPr/>
              </p:nvSpPr>
              <p:spPr>
                <a:xfrm>
                  <a:off x="9026837" y="4255984"/>
                  <a:ext cx="475077" cy="475077"/>
                </a:xfrm>
                <a:prstGeom prst="ellipse">
                  <a:avLst/>
                </a:prstGeom>
                <a:pattFill prst="pct90">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0" name="Straight Connector 9"/>
              <p:cNvCxnSpPr/>
              <p:nvPr/>
            </p:nvCxnSpPr>
            <p:spPr>
              <a:xfrm>
                <a:off x="7400226" y="6344049"/>
                <a:ext cx="427825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flipH="1" flipV="1">
                <a:off x="7364009" y="2543036"/>
                <a:ext cx="1" cy="3741220"/>
              </a:xfrm>
              <a:prstGeom prst="line">
                <a:avLst/>
              </a:prstGeom>
            </p:spPr>
            <p:style>
              <a:lnRef idx="1">
                <a:schemeClr val="accent1"/>
              </a:lnRef>
              <a:fillRef idx="0">
                <a:schemeClr val="accent1"/>
              </a:fillRef>
              <a:effectRef idx="0">
                <a:schemeClr val="accent1"/>
              </a:effectRef>
              <a:fontRef idx="minor">
                <a:schemeClr val="tx1"/>
              </a:fontRef>
            </p:style>
          </p:cxnSp>
        </p:grpSp>
        <p:sp>
          <p:nvSpPr>
            <p:cNvPr id="63" name="TextBox 62"/>
            <p:cNvSpPr txBox="1"/>
            <p:nvPr/>
          </p:nvSpPr>
          <p:spPr>
            <a:xfrm>
              <a:off x="7826967" y="2809616"/>
              <a:ext cx="1207381" cy="307777"/>
            </a:xfrm>
            <a:prstGeom prst="rect">
              <a:avLst/>
            </a:prstGeom>
            <a:noFill/>
          </p:spPr>
          <p:txBody>
            <a:bodyPr wrap="none" rtlCol="0">
              <a:spAutoFit/>
            </a:bodyPr>
            <a:lstStyle/>
            <a:p>
              <a:r>
                <a:rPr lang="en-US" sz="1400" dirty="0" smtClean="0">
                  <a:solidFill>
                    <a:sysClr val="windowText" lastClr="000000"/>
                  </a:solidFill>
                </a:rPr>
                <a:t>College of </a:t>
              </a:r>
              <a:r>
                <a:rPr lang="is-IS" sz="1400" dirty="0" smtClean="0">
                  <a:solidFill>
                    <a:sysClr val="windowText" lastClr="000000"/>
                  </a:solidFill>
                </a:rPr>
                <a:t>…..</a:t>
              </a:r>
              <a:endParaRPr lang="en-US" sz="1400" dirty="0">
                <a:solidFill>
                  <a:sysClr val="windowText" lastClr="000000"/>
                </a:solidFill>
              </a:endParaRPr>
            </a:p>
          </p:txBody>
        </p:sp>
        <p:sp>
          <p:nvSpPr>
            <p:cNvPr id="65" name="TextBox 64"/>
            <p:cNvSpPr txBox="1"/>
            <p:nvPr/>
          </p:nvSpPr>
          <p:spPr>
            <a:xfrm rot="16200000">
              <a:off x="6867432" y="4320578"/>
              <a:ext cx="849913" cy="307777"/>
            </a:xfrm>
            <a:prstGeom prst="rect">
              <a:avLst/>
            </a:prstGeom>
            <a:noFill/>
          </p:spPr>
          <p:txBody>
            <a:bodyPr wrap="none" rtlCol="0">
              <a:spAutoFit/>
            </a:bodyPr>
            <a:lstStyle/>
            <a:p>
              <a:r>
                <a:rPr lang="en-US" sz="1400" dirty="0" smtClean="0">
                  <a:solidFill>
                    <a:sysClr val="windowText" lastClr="000000"/>
                  </a:solidFill>
                </a:rPr>
                <a:t>Citations</a:t>
              </a:r>
              <a:endParaRPr lang="en-US" sz="1400" dirty="0">
                <a:solidFill>
                  <a:sysClr val="windowText" lastClr="000000"/>
                </a:solidFill>
              </a:endParaRPr>
            </a:p>
          </p:txBody>
        </p:sp>
        <p:sp>
          <p:nvSpPr>
            <p:cNvPr id="66" name="TextBox 65"/>
            <p:cNvSpPr txBox="1"/>
            <p:nvPr/>
          </p:nvSpPr>
          <p:spPr>
            <a:xfrm rot="17980098">
              <a:off x="7915239" y="6242970"/>
              <a:ext cx="593432" cy="307777"/>
            </a:xfrm>
            <a:prstGeom prst="rect">
              <a:avLst/>
            </a:prstGeom>
            <a:noFill/>
          </p:spPr>
          <p:txBody>
            <a:bodyPr wrap="none" rtlCol="0">
              <a:spAutoFit/>
            </a:bodyPr>
            <a:lstStyle/>
            <a:p>
              <a:r>
                <a:rPr lang="en-US" sz="1400" dirty="0" smtClean="0">
                  <a:solidFill>
                    <a:sysClr val="windowText" lastClr="000000"/>
                  </a:solidFill>
                </a:rPr>
                <a:t>Good</a:t>
              </a:r>
              <a:endParaRPr lang="en-US" sz="1400" dirty="0">
                <a:solidFill>
                  <a:sysClr val="windowText" lastClr="000000"/>
                </a:solidFill>
              </a:endParaRPr>
            </a:p>
          </p:txBody>
        </p:sp>
        <p:sp>
          <p:nvSpPr>
            <p:cNvPr id="67" name="TextBox 66"/>
            <p:cNvSpPr txBox="1"/>
            <p:nvPr/>
          </p:nvSpPr>
          <p:spPr>
            <a:xfrm rot="17980098">
              <a:off x="8548934" y="6277301"/>
              <a:ext cx="655949" cy="307777"/>
            </a:xfrm>
            <a:prstGeom prst="rect">
              <a:avLst/>
            </a:prstGeom>
            <a:noFill/>
          </p:spPr>
          <p:txBody>
            <a:bodyPr wrap="none" rtlCol="0">
              <a:spAutoFit/>
            </a:bodyPr>
            <a:lstStyle/>
            <a:p>
              <a:r>
                <a:rPr lang="en-US" sz="1400" dirty="0" smtClean="0">
                  <a:solidFill>
                    <a:sysClr val="windowText" lastClr="000000"/>
                  </a:solidFill>
                </a:rPr>
                <a:t>Better</a:t>
              </a:r>
              <a:endParaRPr lang="en-US" sz="1400" dirty="0">
                <a:solidFill>
                  <a:sysClr val="windowText" lastClr="000000"/>
                </a:solidFill>
              </a:endParaRPr>
            </a:p>
          </p:txBody>
        </p:sp>
        <p:sp>
          <p:nvSpPr>
            <p:cNvPr id="68" name="TextBox 67"/>
            <p:cNvSpPr txBox="1"/>
            <p:nvPr/>
          </p:nvSpPr>
          <p:spPr>
            <a:xfrm rot="17980098">
              <a:off x="9201866" y="6268356"/>
              <a:ext cx="679994" cy="307777"/>
            </a:xfrm>
            <a:prstGeom prst="rect">
              <a:avLst/>
            </a:prstGeom>
            <a:noFill/>
          </p:spPr>
          <p:txBody>
            <a:bodyPr wrap="none" rtlCol="0">
              <a:spAutoFit/>
            </a:bodyPr>
            <a:lstStyle/>
            <a:p>
              <a:r>
                <a:rPr lang="is-IS" sz="1400" smtClean="0">
                  <a:solidFill>
                    <a:sysClr val="windowText" lastClr="000000"/>
                  </a:solidFill>
                </a:rPr>
                <a:t>Wait...</a:t>
              </a:r>
              <a:endParaRPr lang="en-US" sz="1400" dirty="0">
                <a:solidFill>
                  <a:sysClr val="windowText" lastClr="000000"/>
                </a:solidFill>
              </a:endParaRPr>
            </a:p>
          </p:txBody>
        </p:sp>
        <p:sp>
          <p:nvSpPr>
            <p:cNvPr id="69" name="TextBox 68"/>
            <p:cNvSpPr txBox="1"/>
            <p:nvPr/>
          </p:nvSpPr>
          <p:spPr>
            <a:xfrm rot="17980098">
              <a:off x="9928534" y="6255991"/>
              <a:ext cx="556563" cy="307777"/>
            </a:xfrm>
            <a:prstGeom prst="rect">
              <a:avLst/>
            </a:prstGeom>
            <a:noFill/>
          </p:spPr>
          <p:txBody>
            <a:bodyPr wrap="none" rtlCol="0">
              <a:spAutoFit/>
            </a:bodyPr>
            <a:lstStyle/>
            <a:p>
              <a:r>
                <a:rPr lang="is-IS" sz="1400" smtClean="0">
                  <a:solidFill>
                    <a:sysClr val="windowText" lastClr="000000"/>
                  </a:solidFill>
                </a:rPr>
                <a:t>Oh...</a:t>
              </a:r>
              <a:endParaRPr lang="en-US" sz="1400" dirty="0">
                <a:solidFill>
                  <a:sysClr val="windowText" lastClr="000000"/>
                </a:solidFill>
              </a:endParaRPr>
            </a:p>
          </p:txBody>
        </p:sp>
      </p:grpSp>
    </p:spTree>
    <p:extLst>
      <p:ext uri="{BB962C8B-B14F-4D97-AF65-F5344CB8AC3E}">
        <p14:creationId xmlns:p14="http://schemas.microsoft.com/office/powerpoint/2010/main" val="1590289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nodeType="click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blinds(horizontal)">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nodeType="click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blinds(horizontal)">
                                      <p:cBhvr>
                                        <p:cTn id="23" dur="500"/>
                                        <p:tgtEl>
                                          <p:spTgt spid="18"/>
                                        </p:tgtEl>
                                      </p:cBhvr>
                                    </p:animEffect>
                                  </p:childTnLst>
                                </p:cTn>
                              </p:par>
                              <p:par>
                                <p:cTn id="24" presetID="3" presetClass="entr" presetSubtype="10" fill="hold" nodeType="with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blinds(horizontal)">
                                      <p:cBhvr>
                                        <p:cTn id="26" dur="500"/>
                                        <p:tgtEl>
                                          <p:spTgt spid="19"/>
                                        </p:tgtEl>
                                      </p:cBhvr>
                                    </p:animEffect>
                                  </p:childTnLst>
                                </p:cTn>
                              </p:par>
                              <p:par>
                                <p:cTn id="27" presetID="3" presetClass="entr" presetSubtype="10" fill="hold" nodeType="withEffect">
                                  <p:stCondLst>
                                    <p:cond delay="0"/>
                                  </p:stCondLst>
                                  <p:childTnLst>
                                    <p:set>
                                      <p:cBhvr>
                                        <p:cTn id="28" dur="1" fill="hold">
                                          <p:stCondLst>
                                            <p:cond delay="0"/>
                                          </p:stCondLst>
                                        </p:cTn>
                                        <p:tgtEl>
                                          <p:spTgt spid="31"/>
                                        </p:tgtEl>
                                        <p:attrNameLst>
                                          <p:attrName>style.visibility</p:attrName>
                                        </p:attrNameLst>
                                      </p:cBhvr>
                                      <p:to>
                                        <p:strVal val="visible"/>
                                      </p:to>
                                    </p:set>
                                    <p:animEffect transition="in" filter="blinds(horizontal)">
                                      <p:cBhvr>
                                        <p:cTn id="29" dur="500"/>
                                        <p:tgtEl>
                                          <p:spTgt spid="31"/>
                                        </p:tgtEl>
                                      </p:cBhvr>
                                    </p:animEffect>
                                  </p:childTnLst>
                                </p:cTn>
                              </p:par>
                            </p:childTnLst>
                          </p:cTn>
                        </p:par>
                      </p:childTnLst>
                    </p:cTn>
                  </p:par>
                  <p:par>
                    <p:cTn id="30" fill="hold">
                      <p:stCondLst>
                        <p:cond delay="indefinite"/>
                      </p:stCondLst>
                      <p:childTnLst>
                        <p:par>
                          <p:cTn id="31" fill="hold">
                            <p:stCondLst>
                              <p:cond delay="0"/>
                            </p:stCondLst>
                            <p:childTnLst>
                              <p:par>
                                <p:cTn id="32" presetID="3" presetClass="entr" presetSubtype="10" fill="hold" nodeType="clickEffect">
                                  <p:stCondLst>
                                    <p:cond delay="0"/>
                                  </p:stCondLst>
                                  <p:childTnLst>
                                    <p:set>
                                      <p:cBhvr>
                                        <p:cTn id="33" dur="1" fill="hold">
                                          <p:stCondLst>
                                            <p:cond delay="0"/>
                                          </p:stCondLst>
                                        </p:cTn>
                                        <p:tgtEl>
                                          <p:spTgt spid="70"/>
                                        </p:tgtEl>
                                        <p:attrNameLst>
                                          <p:attrName>style.visibility</p:attrName>
                                        </p:attrNameLst>
                                      </p:cBhvr>
                                      <p:to>
                                        <p:strVal val="visible"/>
                                      </p:to>
                                    </p:set>
                                    <p:animEffect transition="in" filter="blinds(horizontal)">
                                      <p:cBhvr>
                                        <p:cTn id="34"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PhD Timeline</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37336729"/>
              </p:ext>
            </p:extLst>
          </p:nvPr>
        </p:nvGraphicFramePr>
        <p:xfrm>
          <a:off x="124691" y="1468437"/>
          <a:ext cx="11845636"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extBox 6"/>
          <p:cNvSpPr txBox="1"/>
          <p:nvPr/>
        </p:nvSpPr>
        <p:spPr>
          <a:xfrm>
            <a:off x="8215743" y="5285725"/>
            <a:ext cx="3719513" cy="707886"/>
          </a:xfrm>
          <a:prstGeom prst="rect">
            <a:avLst/>
          </a:prstGeom>
        </p:spPr>
        <p:style>
          <a:lnRef idx="2">
            <a:schemeClr val="dk1"/>
          </a:lnRef>
          <a:fillRef idx="1">
            <a:schemeClr val="lt1"/>
          </a:fillRef>
          <a:effectRef idx="0">
            <a:schemeClr val="dk1"/>
          </a:effectRef>
          <a:fontRef idx="minor">
            <a:schemeClr val="dk1"/>
          </a:fontRef>
        </p:style>
        <p:txBody>
          <a:bodyPr wrap="square" rtlCol="0">
            <a:noAutofit/>
          </a:bodyPr>
          <a:lstStyle/>
          <a:p>
            <a:r>
              <a:rPr lang="en-US" sz="1000" dirty="0" smtClean="0">
                <a:solidFill>
                  <a:schemeClr val="bg1">
                    <a:lumMod val="50000"/>
                    <a:lumOff val="50000"/>
                  </a:schemeClr>
                </a:solidFill>
              </a:rPr>
              <a:t>S </a:t>
            </a:r>
            <a:r>
              <a:rPr lang="en-US" sz="1000" dirty="0" err="1" smtClean="0">
                <a:solidFill>
                  <a:schemeClr val="bg1">
                    <a:lumMod val="50000"/>
                    <a:lumOff val="50000"/>
                  </a:schemeClr>
                </a:solidFill>
              </a:rPr>
              <a:t>Taamneh</a:t>
            </a:r>
            <a:r>
              <a:rPr lang="en-US" sz="1000" dirty="0">
                <a:solidFill>
                  <a:schemeClr val="bg1">
                    <a:lumMod val="50000"/>
                    <a:lumOff val="50000"/>
                  </a:schemeClr>
                </a:solidFill>
              </a:rPr>
              <a:t>, </a:t>
            </a:r>
            <a:r>
              <a:rPr lang="en-US" sz="1000" dirty="0" smtClean="0">
                <a:solidFill>
                  <a:schemeClr val="bg1">
                    <a:lumMod val="50000"/>
                    <a:lumOff val="50000"/>
                  </a:schemeClr>
                </a:solidFill>
              </a:rPr>
              <a:t>M </a:t>
            </a:r>
            <a:r>
              <a:rPr lang="en-US" sz="1000" dirty="0" err="1" smtClean="0">
                <a:solidFill>
                  <a:schemeClr val="bg1">
                    <a:lumMod val="50000"/>
                    <a:lumOff val="50000"/>
                  </a:schemeClr>
                </a:solidFill>
              </a:rPr>
              <a:t>Dcosta</a:t>
            </a:r>
            <a:r>
              <a:rPr lang="en-US" sz="1000" dirty="0" smtClean="0">
                <a:solidFill>
                  <a:schemeClr val="bg1">
                    <a:lumMod val="50000"/>
                    <a:lumOff val="50000"/>
                  </a:schemeClr>
                </a:solidFill>
              </a:rPr>
              <a:t>,</a:t>
            </a:r>
            <a:r>
              <a:rPr lang="en-US" sz="1000" b="1" dirty="0" smtClean="0">
                <a:solidFill>
                  <a:schemeClr val="bg1"/>
                </a:solidFill>
              </a:rPr>
              <a:t> </a:t>
            </a:r>
            <a:r>
              <a:rPr lang="en-US" sz="1000" b="1" dirty="0">
                <a:solidFill>
                  <a:schemeClr val="bg1"/>
                </a:solidFill>
              </a:rPr>
              <a:t>K </a:t>
            </a:r>
            <a:r>
              <a:rPr lang="en-US" sz="1000" b="1" dirty="0" smtClean="0">
                <a:solidFill>
                  <a:schemeClr val="bg1"/>
                </a:solidFill>
              </a:rPr>
              <a:t>Kwon</a:t>
            </a:r>
            <a:r>
              <a:rPr lang="en-US" sz="1000" dirty="0">
                <a:solidFill>
                  <a:schemeClr val="bg1">
                    <a:lumMod val="50000"/>
                    <a:lumOff val="50000"/>
                  </a:schemeClr>
                </a:solidFill>
              </a:rPr>
              <a:t> and </a:t>
            </a:r>
            <a:r>
              <a:rPr lang="en-US" sz="1000" dirty="0" smtClean="0">
                <a:solidFill>
                  <a:schemeClr val="bg1">
                    <a:lumMod val="50000"/>
                    <a:lumOff val="50000"/>
                  </a:schemeClr>
                </a:solidFill>
              </a:rPr>
              <a:t>I Pavlidis </a:t>
            </a:r>
            <a:r>
              <a:rPr lang="en-US" sz="1000" dirty="0">
                <a:solidFill>
                  <a:schemeClr val="bg1">
                    <a:lumMod val="50000"/>
                    <a:lumOff val="50000"/>
                  </a:schemeClr>
                </a:solidFill>
              </a:rPr>
              <a:t>"</a:t>
            </a:r>
            <a:r>
              <a:rPr lang="en-US" sz="1000" dirty="0" err="1">
                <a:solidFill>
                  <a:schemeClr val="bg1">
                    <a:lumMod val="50000"/>
                    <a:lumOff val="50000"/>
                  </a:schemeClr>
                </a:solidFill>
              </a:rPr>
              <a:t>SubjectBook</a:t>
            </a:r>
            <a:r>
              <a:rPr lang="en-US" sz="1000" dirty="0">
                <a:solidFill>
                  <a:schemeClr val="bg1">
                    <a:lumMod val="50000"/>
                    <a:lumOff val="50000"/>
                  </a:schemeClr>
                </a:solidFill>
              </a:rPr>
              <a:t>: Web-based Visualization Of Multimodal Affective Datasets", </a:t>
            </a:r>
            <a:r>
              <a:rPr lang="en-US" sz="1000" i="1" dirty="0">
                <a:solidFill>
                  <a:schemeClr val="bg1">
                    <a:lumMod val="50000"/>
                    <a:lumOff val="50000"/>
                  </a:schemeClr>
                </a:solidFill>
              </a:rPr>
              <a:t>ACM Human Factors in Computing Systems</a:t>
            </a:r>
            <a:r>
              <a:rPr lang="en-US" sz="1000" dirty="0">
                <a:solidFill>
                  <a:schemeClr val="bg1">
                    <a:lumMod val="50000"/>
                    <a:lumOff val="50000"/>
                  </a:schemeClr>
                </a:solidFill>
              </a:rPr>
              <a:t>, CHI 2016, San Jose, CA</a:t>
            </a:r>
          </a:p>
        </p:txBody>
      </p:sp>
      <p:sp>
        <p:nvSpPr>
          <p:cNvPr id="8" name="TextBox 7"/>
          <p:cNvSpPr txBox="1"/>
          <p:nvPr/>
        </p:nvSpPr>
        <p:spPr>
          <a:xfrm>
            <a:off x="8215743" y="6032420"/>
            <a:ext cx="3719513" cy="720964"/>
          </a:xfrm>
          <a:prstGeom prst="rect">
            <a:avLst/>
          </a:prstGeom>
        </p:spPr>
        <p:style>
          <a:lnRef idx="2">
            <a:schemeClr val="dk1"/>
          </a:lnRef>
          <a:fillRef idx="1">
            <a:schemeClr val="lt1"/>
          </a:fillRef>
          <a:effectRef idx="0">
            <a:schemeClr val="dk1"/>
          </a:effectRef>
          <a:fontRef idx="minor">
            <a:schemeClr val="dk1"/>
          </a:fontRef>
        </p:style>
        <p:txBody>
          <a:bodyPr wrap="square" rtlCol="0">
            <a:noAutofit/>
          </a:bodyPr>
          <a:lstStyle/>
          <a:p>
            <a:r>
              <a:rPr lang="en-US" sz="1000" dirty="0" smtClean="0">
                <a:solidFill>
                  <a:schemeClr val="bg1">
                    <a:lumMod val="50000"/>
                    <a:lumOff val="50000"/>
                  </a:schemeClr>
                </a:solidFill>
              </a:rPr>
              <a:t>D Majeti</a:t>
            </a:r>
            <a:r>
              <a:rPr lang="en-US" sz="1000" dirty="0">
                <a:solidFill>
                  <a:schemeClr val="bg1">
                    <a:lumMod val="50000"/>
                    <a:lumOff val="50000"/>
                  </a:schemeClr>
                </a:solidFill>
              </a:rPr>
              <a:t>, </a:t>
            </a:r>
            <a:r>
              <a:rPr lang="en-US" sz="1000" b="1" dirty="0">
                <a:solidFill>
                  <a:schemeClr val="bg1"/>
                </a:solidFill>
              </a:rPr>
              <a:t> K Kwon</a:t>
            </a:r>
            <a:r>
              <a:rPr lang="en-US" sz="1000" dirty="0" smtClean="0">
                <a:solidFill>
                  <a:schemeClr val="bg1">
                    <a:lumMod val="50000"/>
                    <a:lumOff val="50000"/>
                  </a:schemeClr>
                </a:solidFill>
              </a:rPr>
              <a:t>, P </a:t>
            </a:r>
            <a:r>
              <a:rPr lang="en-US" sz="1000" dirty="0" err="1" smtClean="0">
                <a:solidFill>
                  <a:schemeClr val="bg1">
                    <a:lumMod val="50000"/>
                    <a:lumOff val="50000"/>
                  </a:schemeClr>
                </a:solidFill>
              </a:rPr>
              <a:t>Tsiamyrtzis</a:t>
            </a:r>
            <a:r>
              <a:rPr lang="en-US" sz="1000" dirty="0" smtClean="0">
                <a:solidFill>
                  <a:schemeClr val="bg1">
                    <a:lumMod val="50000"/>
                    <a:lumOff val="50000"/>
                  </a:schemeClr>
                </a:solidFill>
              </a:rPr>
              <a:t> </a:t>
            </a:r>
            <a:r>
              <a:rPr lang="en-US" sz="1000" dirty="0">
                <a:solidFill>
                  <a:schemeClr val="bg1">
                    <a:lumMod val="50000"/>
                    <a:lumOff val="50000"/>
                  </a:schemeClr>
                </a:solidFill>
              </a:rPr>
              <a:t>and </a:t>
            </a:r>
            <a:r>
              <a:rPr lang="en-US" sz="1000" dirty="0" smtClean="0">
                <a:solidFill>
                  <a:schemeClr val="bg1">
                    <a:lumMod val="50000"/>
                    <a:lumOff val="50000"/>
                  </a:schemeClr>
                </a:solidFill>
              </a:rPr>
              <a:t>I Pavlidis </a:t>
            </a:r>
            <a:r>
              <a:rPr lang="en-US" sz="1000" dirty="0">
                <a:solidFill>
                  <a:schemeClr val="bg1">
                    <a:lumMod val="50000"/>
                    <a:lumOff val="50000"/>
                  </a:schemeClr>
                </a:solidFill>
              </a:rPr>
              <a:t>"Dissecting Scholarly Patterns in Biology and Computer Science", </a:t>
            </a:r>
            <a:r>
              <a:rPr lang="en-US" sz="1000" i="1" dirty="0">
                <a:solidFill>
                  <a:schemeClr val="bg1">
                    <a:lumMod val="50000"/>
                    <a:lumOff val="50000"/>
                  </a:schemeClr>
                </a:solidFill>
              </a:rPr>
              <a:t>The Science of Team Science</a:t>
            </a:r>
            <a:r>
              <a:rPr lang="en-US" sz="1000" dirty="0">
                <a:solidFill>
                  <a:schemeClr val="bg1">
                    <a:lumMod val="50000"/>
                    <a:lumOff val="50000"/>
                  </a:schemeClr>
                </a:solidFill>
              </a:rPr>
              <a:t>, </a:t>
            </a:r>
            <a:r>
              <a:rPr lang="en-US" sz="1000" dirty="0" err="1">
                <a:solidFill>
                  <a:schemeClr val="bg1">
                    <a:lumMod val="50000"/>
                    <a:lumOff val="50000"/>
                  </a:schemeClr>
                </a:solidFill>
              </a:rPr>
              <a:t>SciTS</a:t>
            </a:r>
            <a:r>
              <a:rPr lang="en-US" sz="1000" dirty="0">
                <a:solidFill>
                  <a:schemeClr val="bg1">
                    <a:lumMod val="50000"/>
                    <a:lumOff val="50000"/>
                  </a:schemeClr>
                </a:solidFill>
              </a:rPr>
              <a:t> 2015, Bethesda, MD</a:t>
            </a:r>
          </a:p>
        </p:txBody>
      </p:sp>
      <p:sp>
        <p:nvSpPr>
          <p:cNvPr id="9" name="TextBox 8"/>
          <p:cNvSpPr txBox="1"/>
          <p:nvPr/>
        </p:nvSpPr>
        <p:spPr>
          <a:xfrm>
            <a:off x="4341486" y="5285725"/>
            <a:ext cx="3818796" cy="707886"/>
          </a:xfrm>
          <a:prstGeom prst="rect">
            <a:avLst/>
          </a:prstGeom>
        </p:spPr>
        <p:style>
          <a:lnRef idx="2">
            <a:schemeClr val="dk1"/>
          </a:lnRef>
          <a:fillRef idx="1">
            <a:schemeClr val="lt1"/>
          </a:fillRef>
          <a:effectRef idx="0">
            <a:schemeClr val="dk1"/>
          </a:effectRef>
          <a:fontRef idx="minor">
            <a:schemeClr val="dk1"/>
          </a:fontRef>
        </p:style>
        <p:txBody>
          <a:bodyPr wrap="square" rtlCol="0">
            <a:noAutofit/>
          </a:bodyPr>
          <a:lstStyle/>
          <a:p>
            <a:r>
              <a:rPr lang="en-US" sz="1000" b="1" dirty="0">
                <a:solidFill>
                  <a:schemeClr val="bg1"/>
                </a:solidFill>
              </a:rPr>
              <a:t>K Kwon</a:t>
            </a:r>
            <a:r>
              <a:rPr lang="en-US" sz="1000" dirty="0" smtClean="0">
                <a:solidFill>
                  <a:schemeClr val="bg1">
                    <a:lumMod val="50000"/>
                    <a:lumOff val="50000"/>
                  </a:schemeClr>
                </a:solidFill>
              </a:rPr>
              <a:t>, D </a:t>
            </a:r>
            <a:r>
              <a:rPr lang="en-US" sz="1000" dirty="0" err="1" smtClean="0">
                <a:solidFill>
                  <a:schemeClr val="bg1">
                    <a:lumMod val="50000"/>
                    <a:lumOff val="50000"/>
                  </a:schemeClr>
                </a:solidFill>
              </a:rPr>
              <a:t>Shastri</a:t>
            </a:r>
            <a:r>
              <a:rPr lang="en-US" sz="1000" dirty="0" smtClean="0">
                <a:solidFill>
                  <a:schemeClr val="bg1">
                    <a:lumMod val="50000"/>
                    <a:lumOff val="50000"/>
                  </a:schemeClr>
                </a:solidFill>
              </a:rPr>
              <a:t> </a:t>
            </a:r>
            <a:r>
              <a:rPr lang="en-US" sz="1000" dirty="0">
                <a:solidFill>
                  <a:schemeClr val="bg1">
                    <a:lumMod val="50000"/>
                    <a:lumOff val="50000"/>
                  </a:schemeClr>
                </a:solidFill>
              </a:rPr>
              <a:t>and </a:t>
            </a:r>
            <a:r>
              <a:rPr lang="en-US" sz="1000" dirty="0" smtClean="0">
                <a:solidFill>
                  <a:schemeClr val="bg1">
                    <a:lumMod val="50000"/>
                    <a:lumOff val="50000"/>
                  </a:schemeClr>
                </a:solidFill>
              </a:rPr>
              <a:t>I Pavlidis "Information Visualization in Affective User Studies", </a:t>
            </a:r>
            <a:r>
              <a:rPr lang="en-US" sz="1000" i="1" dirty="0">
                <a:solidFill>
                  <a:schemeClr val="bg1">
                    <a:lumMod val="50000"/>
                    <a:lumOff val="50000"/>
                  </a:schemeClr>
                </a:solidFill>
              </a:rPr>
              <a:t>The IEEE Visual Analytics Science and Technology, IEEE Information Visualization, and IEEE Scientific Visualization</a:t>
            </a:r>
            <a:r>
              <a:rPr lang="en-US" sz="1000" dirty="0">
                <a:solidFill>
                  <a:schemeClr val="bg1">
                    <a:lumMod val="50000"/>
                    <a:lumOff val="50000"/>
                  </a:schemeClr>
                </a:solidFill>
              </a:rPr>
              <a:t>, VIS 2014, Paris, France</a:t>
            </a:r>
          </a:p>
        </p:txBody>
      </p:sp>
      <p:sp>
        <p:nvSpPr>
          <p:cNvPr id="10" name="TextBox 9"/>
          <p:cNvSpPr txBox="1"/>
          <p:nvPr/>
        </p:nvSpPr>
        <p:spPr>
          <a:xfrm>
            <a:off x="4341486" y="6032419"/>
            <a:ext cx="3818796" cy="720965"/>
          </a:xfrm>
          <a:prstGeom prst="rect">
            <a:avLst/>
          </a:prstGeom>
        </p:spPr>
        <p:style>
          <a:lnRef idx="2">
            <a:schemeClr val="dk1"/>
          </a:lnRef>
          <a:fillRef idx="1">
            <a:schemeClr val="lt1"/>
          </a:fillRef>
          <a:effectRef idx="0">
            <a:schemeClr val="dk1"/>
          </a:effectRef>
          <a:fontRef idx="minor">
            <a:schemeClr val="dk1"/>
          </a:fontRef>
        </p:style>
        <p:txBody>
          <a:bodyPr wrap="square" rtlCol="0">
            <a:noAutofit/>
          </a:bodyPr>
          <a:lstStyle/>
          <a:p>
            <a:r>
              <a:rPr lang="en-US" sz="1000" b="1" dirty="0">
                <a:solidFill>
                  <a:schemeClr val="bg1"/>
                </a:solidFill>
              </a:rPr>
              <a:t>K Kwon</a:t>
            </a:r>
            <a:r>
              <a:rPr lang="en-US" sz="1000" dirty="0" smtClean="0">
                <a:solidFill>
                  <a:schemeClr val="bg1">
                    <a:lumMod val="50000"/>
                    <a:lumOff val="50000"/>
                  </a:schemeClr>
                </a:solidFill>
              </a:rPr>
              <a:t>, D </a:t>
            </a:r>
            <a:r>
              <a:rPr lang="en-US" sz="1000" dirty="0" err="1" smtClean="0">
                <a:solidFill>
                  <a:schemeClr val="bg1">
                    <a:lumMod val="50000"/>
                    <a:lumOff val="50000"/>
                  </a:schemeClr>
                </a:solidFill>
              </a:rPr>
              <a:t>Shastri</a:t>
            </a:r>
            <a:r>
              <a:rPr lang="en-US" sz="1000" dirty="0" smtClean="0">
                <a:solidFill>
                  <a:schemeClr val="bg1">
                    <a:lumMod val="50000"/>
                    <a:lumOff val="50000"/>
                  </a:schemeClr>
                </a:solidFill>
              </a:rPr>
              <a:t> </a:t>
            </a:r>
            <a:r>
              <a:rPr lang="en-US" sz="1000" dirty="0">
                <a:solidFill>
                  <a:schemeClr val="bg1">
                    <a:lumMod val="50000"/>
                    <a:lumOff val="50000"/>
                  </a:schemeClr>
                </a:solidFill>
              </a:rPr>
              <a:t>and </a:t>
            </a:r>
            <a:r>
              <a:rPr lang="en-US" sz="1000" dirty="0" smtClean="0">
                <a:solidFill>
                  <a:schemeClr val="bg1">
                    <a:lumMod val="50000"/>
                    <a:lumOff val="50000"/>
                  </a:schemeClr>
                </a:solidFill>
              </a:rPr>
              <a:t>I Pavlidis </a:t>
            </a:r>
            <a:r>
              <a:rPr lang="en-US" sz="1000" dirty="0">
                <a:solidFill>
                  <a:schemeClr val="bg1">
                    <a:lumMod val="50000"/>
                    <a:lumOff val="50000"/>
                  </a:schemeClr>
                </a:solidFill>
              </a:rPr>
              <a:t>"Interfacing Information in Affective User Studies", </a:t>
            </a:r>
            <a:r>
              <a:rPr lang="en-US" sz="1000" i="1" dirty="0">
                <a:solidFill>
                  <a:schemeClr val="bg1">
                    <a:lumMod val="50000"/>
                    <a:lumOff val="50000"/>
                  </a:schemeClr>
                </a:solidFill>
              </a:rPr>
              <a:t>The 2014 ACM International Joint Conference on Pervasive and Ubiquitous Computing</a:t>
            </a:r>
            <a:r>
              <a:rPr lang="en-US" sz="1000" dirty="0">
                <a:solidFill>
                  <a:schemeClr val="bg1">
                    <a:lumMod val="50000"/>
                    <a:lumOff val="50000"/>
                  </a:schemeClr>
                </a:solidFill>
              </a:rPr>
              <a:t>, </a:t>
            </a:r>
            <a:r>
              <a:rPr lang="en-US" sz="1000" dirty="0" err="1">
                <a:solidFill>
                  <a:schemeClr val="bg1">
                    <a:lumMod val="50000"/>
                    <a:lumOff val="50000"/>
                  </a:schemeClr>
                </a:solidFill>
              </a:rPr>
              <a:t>Ubicomp</a:t>
            </a:r>
            <a:r>
              <a:rPr lang="en-US" sz="1000" dirty="0">
                <a:solidFill>
                  <a:schemeClr val="bg1">
                    <a:lumMod val="50000"/>
                    <a:lumOff val="50000"/>
                  </a:schemeClr>
                </a:solidFill>
              </a:rPr>
              <a:t> 2014, Seattle, WA</a:t>
            </a:r>
          </a:p>
        </p:txBody>
      </p:sp>
      <p:sp>
        <p:nvSpPr>
          <p:cNvPr id="11" name="TextBox 10"/>
          <p:cNvSpPr txBox="1"/>
          <p:nvPr/>
        </p:nvSpPr>
        <p:spPr>
          <a:xfrm>
            <a:off x="175843" y="6032420"/>
            <a:ext cx="4130474" cy="720965"/>
          </a:xfrm>
          <a:prstGeom prst="rect">
            <a:avLst/>
          </a:prstGeom>
        </p:spPr>
        <p:style>
          <a:lnRef idx="2">
            <a:schemeClr val="dk1"/>
          </a:lnRef>
          <a:fillRef idx="1">
            <a:schemeClr val="lt1"/>
          </a:fillRef>
          <a:effectRef idx="0">
            <a:schemeClr val="dk1"/>
          </a:effectRef>
          <a:fontRef idx="minor">
            <a:schemeClr val="dk1"/>
          </a:fontRef>
        </p:style>
        <p:txBody>
          <a:bodyPr wrap="square" rtlCol="0">
            <a:noAutofit/>
          </a:bodyPr>
          <a:lstStyle/>
          <a:p>
            <a:r>
              <a:rPr lang="en-US" sz="1000" dirty="0" smtClean="0">
                <a:solidFill>
                  <a:schemeClr val="bg1">
                    <a:lumMod val="50000"/>
                    <a:lumOff val="50000"/>
                  </a:schemeClr>
                </a:solidFill>
              </a:rPr>
              <a:t>T Feng</a:t>
            </a:r>
            <a:r>
              <a:rPr lang="en-US" sz="1000" dirty="0">
                <a:solidFill>
                  <a:schemeClr val="bg1">
                    <a:lumMod val="50000"/>
                    <a:lumOff val="50000"/>
                  </a:schemeClr>
                </a:solidFill>
              </a:rPr>
              <a:t>, </a:t>
            </a:r>
            <a:r>
              <a:rPr lang="en-US" sz="1000" dirty="0" smtClean="0">
                <a:solidFill>
                  <a:schemeClr val="bg1">
                    <a:lumMod val="50000"/>
                    <a:lumOff val="50000"/>
                  </a:schemeClr>
                </a:solidFill>
              </a:rPr>
              <a:t>Z Liu</a:t>
            </a:r>
            <a:r>
              <a:rPr lang="en-US" sz="1000" dirty="0">
                <a:solidFill>
                  <a:schemeClr val="bg1">
                    <a:lumMod val="50000"/>
                    <a:lumOff val="50000"/>
                  </a:schemeClr>
                </a:solidFill>
              </a:rPr>
              <a:t>, </a:t>
            </a:r>
            <a:r>
              <a:rPr lang="en-US" sz="1000" b="1" dirty="0" smtClean="0">
                <a:solidFill>
                  <a:schemeClr val="bg1"/>
                </a:solidFill>
              </a:rPr>
              <a:t>K </a:t>
            </a:r>
            <a:r>
              <a:rPr lang="en-US" sz="1000" b="1" dirty="0">
                <a:solidFill>
                  <a:schemeClr val="bg1"/>
                </a:solidFill>
              </a:rPr>
              <a:t>Kwon</a:t>
            </a:r>
            <a:r>
              <a:rPr lang="en-US" sz="1000" dirty="0" smtClean="0">
                <a:solidFill>
                  <a:schemeClr val="bg1">
                    <a:lumMod val="50000"/>
                    <a:lumOff val="50000"/>
                  </a:schemeClr>
                </a:solidFill>
              </a:rPr>
              <a:t>, W Shi</a:t>
            </a:r>
            <a:r>
              <a:rPr lang="en-US" sz="1000" dirty="0">
                <a:solidFill>
                  <a:schemeClr val="bg1">
                    <a:lumMod val="50000"/>
                    <a:lumOff val="50000"/>
                  </a:schemeClr>
                </a:solidFill>
              </a:rPr>
              <a:t>, </a:t>
            </a:r>
            <a:r>
              <a:rPr lang="en-US" sz="1000" dirty="0" smtClean="0">
                <a:solidFill>
                  <a:schemeClr val="bg1">
                    <a:lumMod val="50000"/>
                    <a:lumOff val="50000"/>
                  </a:schemeClr>
                </a:solidFill>
              </a:rPr>
              <a:t>B </a:t>
            </a:r>
            <a:r>
              <a:rPr lang="en-US" sz="1000" dirty="0" err="1" smtClean="0">
                <a:solidFill>
                  <a:schemeClr val="bg1">
                    <a:lumMod val="50000"/>
                    <a:lumOff val="50000"/>
                  </a:schemeClr>
                </a:solidFill>
              </a:rPr>
              <a:t>Carbunar</a:t>
            </a:r>
            <a:r>
              <a:rPr lang="en-US" sz="1000" dirty="0">
                <a:solidFill>
                  <a:schemeClr val="bg1">
                    <a:lumMod val="50000"/>
                    <a:lumOff val="50000"/>
                  </a:schemeClr>
                </a:solidFill>
              </a:rPr>
              <a:t>, </a:t>
            </a:r>
            <a:r>
              <a:rPr lang="en-US" sz="1000" dirty="0" smtClean="0">
                <a:solidFill>
                  <a:schemeClr val="bg1">
                    <a:lumMod val="50000"/>
                    <a:lumOff val="50000"/>
                  </a:schemeClr>
                </a:solidFill>
              </a:rPr>
              <a:t>Y Jiang </a:t>
            </a:r>
            <a:r>
              <a:rPr lang="en-US" sz="1000" dirty="0">
                <a:solidFill>
                  <a:schemeClr val="bg1">
                    <a:lumMod val="50000"/>
                    <a:lumOff val="50000"/>
                  </a:schemeClr>
                </a:solidFill>
              </a:rPr>
              <a:t>and </a:t>
            </a:r>
            <a:r>
              <a:rPr lang="en-US" sz="1000" dirty="0" smtClean="0">
                <a:solidFill>
                  <a:schemeClr val="bg1">
                    <a:lumMod val="50000"/>
                    <a:lumOff val="50000"/>
                  </a:schemeClr>
                </a:solidFill>
              </a:rPr>
              <a:t>N Nguyen</a:t>
            </a:r>
            <a:r>
              <a:rPr lang="en-US" sz="1000" dirty="0">
                <a:solidFill>
                  <a:schemeClr val="bg1">
                    <a:lumMod val="50000"/>
                    <a:lumOff val="50000"/>
                  </a:schemeClr>
                </a:solidFill>
              </a:rPr>
              <a:t>, "Enhancing Mobile Security with Continuous Authentication Based on Touchscreen Gestures", </a:t>
            </a:r>
            <a:r>
              <a:rPr lang="en-US" sz="1000" i="1" dirty="0">
                <a:solidFill>
                  <a:schemeClr val="bg1">
                    <a:lumMod val="50000"/>
                    <a:lumOff val="50000"/>
                  </a:schemeClr>
                </a:solidFill>
              </a:rPr>
              <a:t>The twelfth annual IEEE Conference on Technologies for Homeland Security</a:t>
            </a:r>
            <a:r>
              <a:rPr lang="en-US" sz="1000" dirty="0">
                <a:solidFill>
                  <a:schemeClr val="bg1">
                    <a:lumMod val="50000"/>
                    <a:lumOff val="50000"/>
                  </a:schemeClr>
                </a:solidFill>
              </a:rPr>
              <a:t>, HST 2012, Waltham, MA</a:t>
            </a:r>
          </a:p>
        </p:txBody>
      </p:sp>
      <p:sp>
        <p:nvSpPr>
          <p:cNvPr id="12" name="TextBox 11"/>
          <p:cNvSpPr txBox="1"/>
          <p:nvPr/>
        </p:nvSpPr>
        <p:spPr>
          <a:xfrm>
            <a:off x="175843" y="5285725"/>
            <a:ext cx="4130473" cy="707886"/>
          </a:xfrm>
          <a:prstGeom prst="rect">
            <a:avLst/>
          </a:prstGeom>
        </p:spPr>
        <p:style>
          <a:lnRef idx="2">
            <a:schemeClr val="dk1"/>
          </a:lnRef>
          <a:fillRef idx="1">
            <a:schemeClr val="lt1"/>
          </a:fillRef>
          <a:effectRef idx="0">
            <a:schemeClr val="dk1"/>
          </a:effectRef>
          <a:fontRef idx="minor">
            <a:schemeClr val="dk1"/>
          </a:fontRef>
        </p:style>
        <p:txBody>
          <a:bodyPr wrap="square" rtlCol="0">
            <a:noAutofit/>
          </a:bodyPr>
          <a:lstStyle/>
          <a:p>
            <a:r>
              <a:rPr lang="en-US" sz="1000" dirty="0" smtClean="0">
                <a:solidFill>
                  <a:schemeClr val="bg1">
                    <a:lumMod val="50000"/>
                    <a:lumOff val="50000"/>
                  </a:schemeClr>
                </a:solidFill>
              </a:rPr>
              <a:t>J </a:t>
            </a:r>
            <a:r>
              <a:rPr lang="en-US" sz="1000" dirty="0">
                <a:solidFill>
                  <a:schemeClr val="bg1">
                    <a:lumMod val="50000"/>
                    <a:lumOff val="50000"/>
                  </a:schemeClr>
                </a:solidFill>
              </a:rPr>
              <a:t>Lee, </a:t>
            </a:r>
            <a:r>
              <a:rPr lang="en-US" sz="1000" dirty="0" smtClean="0">
                <a:solidFill>
                  <a:schemeClr val="bg1">
                    <a:lumMod val="50000"/>
                    <a:lumOff val="50000"/>
                  </a:schemeClr>
                </a:solidFill>
              </a:rPr>
              <a:t>Z </a:t>
            </a:r>
            <a:r>
              <a:rPr lang="en-US" sz="1000" dirty="0">
                <a:solidFill>
                  <a:schemeClr val="bg1">
                    <a:lumMod val="50000"/>
                    <a:lumOff val="50000"/>
                  </a:schemeClr>
                </a:solidFill>
              </a:rPr>
              <a:t>Liu, </a:t>
            </a:r>
            <a:r>
              <a:rPr lang="en-US" sz="1000" dirty="0" smtClean="0">
                <a:solidFill>
                  <a:schemeClr val="bg1">
                    <a:lumMod val="50000"/>
                    <a:lumOff val="50000"/>
                  </a:schemeClr>
                </a:solidFill>
              </a:rPr>
              <a:t>X Tian</a:t>
            </a:r>
            <a:r>
              <a:rPr lang="en-US" sz="1000" dirty="0">
                <a:solidFill>
                  <a:schemeClr val="bg1">
                    <a:lumMod val="50000"/>
                    <a:lumOff val="50000"/>
                  </a:schemeClr>
                </a:solidFill>
              </a:rPr>
              <a:t>, </a:t>
            </a:r>
            <a:r>
              <a:rPr lang="en-US" sz="1000" dirty="0" smtClean="0">
                <a:solidFill>
                  <a:schemeClr val="bg1">
                    <a:lumMod val="50000"/>
                    <a:lumOff val="50000"/>
                  </a:schemeClr>
                </a:solidFill>
              </a:rPr>
              <a:t>D </a:t>
            </a:r>
            <a:r>
              <a:rPr lang="en-US" sz="1000" dirty="0">
                <a:solidFill>
                  <a:schemeClr val="bg1">
                    <a:lumMod val="50000"/>
                    <a:lumOff val="50000"/>
                  </a:schemeClr>
                </a:solidFill>
              </a:rPr>
              <a:t>Woo, </a:t>
            </a:r>
            <a:r>
              <a:rPr lang="en-US" sz="1000" dirty="0" smtClean="0">
                <a:solidFill>
                  <a:schemeClr val="bg1">
                    <a:lumMod val="50000"/>
                    <a:lumOff val="50000"/>
                  </a:schemeClr>
                </a:solidFill>
              </a:rPr>
              <a:t>W Shi</a:t>
            </a:r>
            <a:r>
              <a:rPr lang="en-US" sz="1000" dirty="0">
                <a:solidFill>
                  <a:schemeClr val="bg1">
                    <a:lumMod val="50000"/>
                    <a:lumOff val="50000"/>
                  </a:schemeClr>
                </a:solidFill>
              </a:rPr>
              <a:t>, </a:t>
            </a:r>
            <a:r>
              <a:rPr lang="en-US" sz="1000" dirty="0" smtClean="0">
                <a:solidFill>
                  <a:schemeClr val="bg1">
                    <a:lumMod val="50000"/>
                    <a:lumOff val="50000"/>
                  </a:schemeClr>
                </a:solidFill>
              </a:rPr>
              <a:t>D </a:t>
            </a:r>
            <a:r>
              <a:rPr lang="en-US" sz="1000" dirty="0" err="1" smtClean="0">
                <a:solidFill>
                  <a:schemeClr val="bg1">
                    <a:lumMod val="50000"/>
                    <a:lumOff val="50000"/>
                  </a:schemeClr>
                </a:solidFill>
              </a:rPr>
              <a:t>Boumber</a:t>
            </a:r>
            <a:r>
              <a:rPr lang="en-US" sz="1000" dirty="0">
                <a:solidFill>
                  <a:schemeClr val="bg1">
                    <a:lumMod val="50000"/>
                    <a:lumOff val="50000"/>
                  </a:schemeClr>
                </a:solidFill>
              </a:rPr>
              <a:t>, </a:t>
            </a:r>
            <a:r>
              <a:rPr lang="en-US" sz="1000" dirty="0" smtClean="0">
                <a:solidFill>
                  <a:schemeClr val="bg1">
                    <a:lumMod val="50000"/>
                    <a:lumOff val="50000"/>
                  </a:schemeClr>
                </a:solidFill>
              </a:rPr>
              <a:t>Y Yan</a:t>
            </a:r>
            <a:r>
              <a:rPr lang="en-US" sz="1000" dirty="0">
                <a:solidFill>
                  <a:schemeClr val="bg1">
                    <a:lumMod val="50000"/>
                    <a:lumOff val="50000"/>
                  </a:schemeClr>
                </a:solidFill>
              </a:rPr>
              <a:t>, and </a:t>
            </a:r>
            <a:r>
              <a:rPr lang="en-US" sz="1000" b="1" dirty="0">
                <a:solidFill>
                  <a:schemeClr val="bg1"/>
                </a:solidFill>
              </a:rPr>
              <a:t> K Kwon</a:t>
            </a:r>
            <a:r>
              <a:rPr lang="en-US" sz="1000" dirty="0" smtClean="0">
                <a:solidFill>
                  <a:schemeClr val="bg1">
                    <a:lumMod val="50000"/>
                    <a:lumOff val="50000"/>
                  </a:schemeClr>
                </a:solidFill>
              </a:rPr>
              <a:t>, </a:t>
            </a:r>
            <a:r>
              <a:rPr lang="en-US" sz="1000" dirty="0">
                <a:solidFill>
                  <a:schemeClr val="bg1">
                    <a:lumMod val="50000"/>
                    <a:lumOff val="50000"/>
                  </a:schemeClr>
                </a:solidFill>
              </a:rPr>
              <a:t>"Acceleration of Bulk Memory Operations in a Heterogeneous Multicore Architecture", </a:t>
            </a:r>
            <a:r>
              <a:rPr lang="en-US" sz="1000" i="1" dirty="0">
                <a:solidFill>
                  <a:schemeClr val="bg1">
                    <a:lumMod val="50000"/>
                    <a:lumOff val="50000"/>
                  </a:schemeClr>
                </a:solidFill>
              </a:rPr>
              <a:t>21st International Conference on Parallel Architectures and Compilation Techniques</a:t>
            </a:r>
            <a:r>
              <a:rPr lang="en-US" sz="1000" dirty="0">
                <a:solidFill>
                  <a:schemeClr val="bg1">
                    <a:lumMod val="50000"/>
                    <a:lumOff val="50000"/>
                  </a:schemeClr>
                </a:solidFill>
              </a:rPr>
              <a:t>, PACT 2012, </a:t>
            </a:r>
            <a:r>
              <a:rPr lang="en-US" sz="1000" dirty="0" smtClean="0">
                <a:solidFill>
                  <a:schemeClr val="bg1">
                    <a:lumMod val="50000"/>
                    <a:lumOff val="50000"/>
                  </a:schemeClr>
                </a:solidFill>
              </a:rPr>
              <a:t>Minneapolis</a:t>
            </a:r>
            <a:endParaRPr lang="en-US" sz="1000" dirty="0">
              <a:solidFill>
                <a:schemeClr val="bg1">
                  <a:lumMod val="50000"/>
                  <a:lumOff val="50000"/>
                </a:schemeClr>
              </a:solidFill>
            </a:endParaRPr>
          </a:p>
        </p:txBody>
      </p:sp>
      <p:sp>
        <p:nvSpPr>
          <p:cNvPr id="15" name="TextBox 14"/>
          <p:cNvSpPr txBox="1"/>
          <p:nvPr/>
        </p:nvSpPr>
        <p:spPr>
          <a:xfrm>
            <a:off x="7964184" y="1248800"/>
            <a:ext cx="3971073" cy="950186"/>
          </a:xfrm>
          <a:prstGeom prst="rect">
            <a:avLst/>
          </a:prstGeom>
        </p:spPr>
        <p:style>
          <a:lnRef idx="2">
            <a:schemeClr val="dk1"/>
          </a:lnRef>
          <a:fillRef idx="1">
            <a:schemeClr val="lt1"/>
          </a:fillRef>
          <a:effectRef idx="0">
            <a:schemeClr val="dk1"/>
          </a:effectRef>
          <a:fontRef idx="minor">
            <a:schemeClr val="dk1"/>
          </a:fontRef>
        </p:style>
        <p:txBody>
          <a:bodyPr wrap="square" rtlCol="0" anchor="t">
            <a:noAutofit/>
          </a:bodyPr>
          <a:lstStyle/>
          <a:p>
            <a:r>
              <a:rPr lang="en-US" sz="800" b="1" dirty="0" smtClean="0">
                <a:solidFill>
                  <a:schemeClr val="bg1"/>
                </a:solidFill>
              </a:rPr>
              <a:t>Conference Presentations</a:t>
            </a:r>
          </a:p>
          <a:p>
            <a:endParaRPr lang="en-US" sz="800" b="1" dirty="0" smtClean="0">
              <a:solidFill>
                <a:schemeClr val="bg1"/>
              </a:solidFill>
            </a:endParaRPr>
          </a:p>
          <a:p>
            <a:r>
              <a:rPr lang="en-US" sz="800" b="1" dirty="0" smtClean="0">
                <a:solidFill>
                  <a:schemeClr val="bg1"/>
                </a:solidFill>
              </a:rPr>
              <a:t>K </a:t>
            </a:r>
            <a:r>
              <a:rPr lang="en-US" sz="800" b="1" dirty="0">
                <a:solidFill>
                  <a:schemeClr val="bg1"/>
                </a:solidFill>
              </a:rPr>
              <a:t>Kwon</a:t>
            </a:r>
            <a:r>
              <a:rPr lang="en-US" sz="800" dirty="0">
                <a:solidFill>
                  <a:schemeClr val="bg1">
                    <a:lumMod val="50000"/>
                    <a:lumOff val="50000"/>
                  </a:schemeClr>
                </a:solidFill>
              </a:rPr>
              <a:t>, "</a:t>
            </a:r>
            <a:r>
              <a:rPr lang="en-US" sz="800" i="1" dirty="0">
                <a:solidFill>
                  <a:schemeClr val="bg1">
                    <a:lumMod val="50000"/>
                    <a:lumOff val="50000"/>
                  </a:schemeClr>
                </a:solidFill>
              </a:rPr>
              <a:t>Design Principles: Information Visualization in User Studies</a:t>
            </a:r>
            <a:r>
              <a:rPr lang="en-US" sz="800" dirty="0">
                <a:solidFill>
                  <a:schemeClr val="bg1">
                    <a:lumMod val="50000"/>
                    <a:lumOff val="50000"/>
                  </a:schemeClr>
                </a:solidFill>
              </a:rPr>
              <a:t>", </a:t>
            </a:r>
            <a:r>
              <a:rPr lang="en-US" sz="800" i="1" dirty="0">
                <a:solidFill>
                  <a:schemeClr val="bg1">
                    <a:lumMod val="50000"/>
                    <a:lumOff val="50000"/>
                  </a:schemeClr>
                </a:solidFill>
              </a:rPr>
              <a:t>Proceedings of the 2015 US-Korea Conference on Science, Technology and Entrepreneurship, UKC 2015</a:t>
            </a:r>
            <a:r>
              <a:rPr lang="en-US" sz="800" dirty="0">
                <a:solidFill>
                  <a:schemeClr val="bg1">
                    <a:lumMod val="50000"/>
                    <a:lumOff val="50000"/>
                  </a:schemeClr>
                </a:solidFill>
              </a:rPr>
              <a:t> </a:t>
            </a:r>
            <a:r>
              <a:rPr lang="en-US" sz="800" dirty="0" smtClean="0">
                <a:solidFill>
                  <a:schemeClr val="bg1">
                    <a:lumMod val="50000"/>
                    <a:lumOff val="50000"/>
                  </a:schemeClr>
                </a:solidFill>
              </a:rPr>
              <a:t>Atlanta</a:t>
            </a:r>
          </a:p>
          <a:p>
            <a:r>
              <a:rPr lang="en-US" sz="800" b="1" dirty="0" smtClean="0">
                <a:solidFill>
                  <a:schemeClr val="bg1"/>
                </a:solidFill>
              </a:rPr>
              <a:t>K </a:t>
            </a:r>
            <a:r>
              <a:rPr lang="en-US" sz="800" b="1" dirty="0">
                <a:solidFill>
                  <a:schemeClr val="bg1"/>
                </a:solidFill>
              </a:rPr>
              <a:t>Kwon</a:t>
            </a:r>
            <a:r>
              <a:rPr lang="en-US" sz="800" dirty="0" smtClean="0">
                <a:solidFill>
                  <a:schemeClr val="bg1">
                    <a:lumMod val="50000"/>
                    <a:lumOff val="50000"/>
                  </a:schemeClr>
                </a:solidFill>
              </a:rPr>
              <a:t>, </a:t>
            </a:r>
            <a:r>
              <a:rPr lang="en-US" sz="800" dirty="0">
                <a:solidFill>
                  <a:schemeClr val="bg1">
                    <a:lumMod val="50000"/>
                    <a:lumOff val="50000"/>
                  </a:schemeClr>
                </a:solidFill>
              </a:rPr>
              <a:t>"</a:t>
            </a:r>
            <a:r>
              <a:rPr lang="en-US" sz="800" i="1" dirty="0">
                <a:solidFill>
                  <a:schemeClr val="bg1">
                    <a:lumMod val="50000"/>
                    <a:lumOff val="50000"/>
                  </a:schemeClr>
                </a:solidFill>
              </a:rPr>
              <a:t>Interfacing Information with Mixed Methods</a:t>
            </a:r>
            <a:r>
              <a:rPr lang="en-US" sz="800" dirty="0">
                <a:solidFill>
                  <a:schemeClr val="bg1">
                    <a:lumMod val="50000"/>
                    <a:lumOff val="50000"/>
                  </a:schemeClr>
                </a:solidFill>
              </a:rPr>
              <a:t>", </a:t>
            </a:r>
            <a:r>
              <a:rPr lang="en-US" sz="800" i="1" dirty="0">
                <a:solidFill>
                  <a:schemeClr val="bg1">
                    <a:lumMod val="50000"/>
                    <a:lumOff val="50000"/>
                  </a:schemeClr>
                </a:solidFill>
              </a:rPr>
              <a:t>Proceedings of the 2014 US-Korea Conference on Science, Technology and Entrepreneurship, UKC 2014</a:t>
            </a:r>
            <a:r>
              <a:rPr lang="en-US" sz="800" dirty="0">
                <a:solidFill>
                  <a:schemeClr val="bg1">
                    <a:lumMod val="50000"/>
                    <a:lumOff val="50000"/>
                  </a:schemeClr>
                </a:solidFill>
              </a:rPr>
              <a:t> San Francisco, </a:t>
            </a:r>
            <a:r>
              <a:rPr lang="en-US" sz="800" dirty="0" smtClean="0">
                <a:solidFill>
                  <a:schemeClr val="bg1">
                    <a:lumMod val="50000"/>
                    <a:lumOff val="50000"/>
                  </a:schemeClr>
                </a:solidFill>
              </a:rPr>
              <a:t>CA</a:t>
            </a:r>
            <a:endParaRPr lang="en-US" sz="800" dirty="0">
              <a:solidFill>
                <a:schemeClr val="bg1">
                  <a:lumMod val="50000"/>
                  <a:lumOff val="50000"/>
                </a:schemeClr>
              </a:solidFill>
            </a:endParaRPr>
          </a:p>
        </p:txBody>
      </p:sp>
      <p:sp>
        <p:nvSpPr>
          <p:cNvPr id="18" name="TextBox 17"/>
          <p:cNvSpPr txBox="1"/>
          <p:nvPr/>
        </p:nvSpPr>
        <p:spPr>
          <a:xfrm>
            <a:off x="4917233" y="1255791"/>
            <a:ext cx="3026479" cy="943195"/>
          </a:xfrm>
          <a:prstGeom prst="rect">
            <a:avLst/>
          </a:prstGeom>
        </p:spPr>
        <p:style>
          <a:lnRef idx="2">
            <a:schemeClr val="dk1"/>
          </a:lnRef>
          <a:fillRef idx="1">
            <a:schemeClr val="lt1"/>
          </a:fillRef>
          <a:effectRef idx="0">
            <a:schemeClr val="dk1"/>
          </a:effectRef>
          <a:fontRef idx="minor">
            <a:schemeClr val="dk1"/>
          </a:fontRef>
        </p:style>
        <p:txBody>
          <a:bodyPr wrap="square" rtlCol="0" anchor="t">
            <a:noAutofit/>
          </a:bodyPr>
          <a:lstStyle/>
          <a:p>
            <a:r>
              <a:rPr lang="en-US" sz="800" b="1" dirty="0" smtClean="0">
                <a:solidFill>
                  <a:schemeClr val="bg1"/>
                </a:solidFill>
              </a:rPr>
              <a:t>Activities / Membership</a:t>
            </a:r>
          </a:p>
          <a:p>
            <a:endParaRPr lang="en-US" sz="800" dirty="0" smtClean="0">
              <a:solidFill>
                <a:schemeClr val="bg1"/>
              </a:solidFill>
            </a:endParaRPr>
          </a:p>
          <a:p>
            <a:r>
              <a:rPr lang="en-US" sz="800" dirty="0" smtClean="0">
                <a:solidFill>
                  <a:schemeClr val="bg1"/>
                </a:solidFill>
              </a:rPr>
              <a:t>2012 PhD Student Association Officer</a:t>
            </a:r>
          </a:p>
          <a:p>
            <a:r>
              <a:rPr lang="en-US" sz="800" dirty="0" smtClean="0">
                <a:solidFill>
                  <a:schemeClr val="bg1"/>
                </a:solidFill>
              </a:rPr>
              <a:t>2014 Computer Science PhD Showcase</a:t>
            </a:r>
          </a:p>
          <a:p>
            <a:r>
              <a:rPr lang="en-US" sz="800" dirty="0" smtClean="0">
                <a:solidFill>
                  <a:schemeClr val="bg1"/>
                </a:solidFill>
              </a:rPr>
              <a:t>2014 Graduate </a:t>
            </a:r>
            <a:r>
              <a:rPr lang="en-US" sz="800" dirty="0">
                <a:solidFill>
                  <a:schemeClr val="bg1"/>
                </a:solidFill>
              </a:rPr>
              <a:t>Research and Scholarship Projects </a:t>
            </a:r>
            <a:r>
              <a:rPr lang="en-US" sz="800" dirty="0" smtClean="0">
                <a:solidFill>
                  <a:schemeClr val="bg1"/>
                </a:solidFill>
              </a:rPr>
              <a:t>(</a:t>
            </a:r>
            <a:r>
              <a:rPr lang="en-US" sz="800" dirty="0" err="1" smtClean="0">
                <a:solidFill>
                  <a:schemeClr val="bg1"/>
                </a:solidFill>
              </a:rPr>
              <a:t>GRaSP</a:t>
            </a:r>
            <a:r>
              <a:rPr lang="en-US" sz="800" dirty="0" smtClean="0">
                <a:solidFill>
                  <a:schemeClr val="bg1"/>
                </a:solidFill>
              </a:rPr>
              <a:t>)</a:t>
            </a:r>
          </a:p>
          <a:p>
            <a:r>
              <a:rPr lang="en-US" sz="800" dirty="0" smtClean="0">
                <a:solidFill>
                  <a:schemeClr val="bg1"/>
                </a:solidFill>
              </a:rPr>
              <a:t>2015 </a:t>
            </a:r>
            <a:r>
              <a:rPr lang="en-US" sz="800" dirty="0">
                <a:solidFill>
                  <a:schemeClr val="bg1"/>
                </a:solidFill>
              </a:rPr>
              <a:t>Graduate Research and Scholarship Projects (</a:t>
            </a:r>
            <a:r>
              <a:rPr lang="en-US" sz="800" dirty="0" err="1">
                <a:solidFill>
                  <a:schemeClr val="bg1"/>
                </a:solidFill>
              </a:rPr>
              <a:t>GRaSP</a:t>
            </a:r>
            <a:r>
              <a:rPr lang="en-US" sz="800" dirty="0" smtClean="0">
                <a:solidFill>
                  <a:schemeClr val="bg1"/>
                </a:solidFill>
              </a:rPr>
              <a:t>)</a:t>
            </a:r>
          </a:p>
          <a:p>
            <a:r>
              <a:rPr lang="en-US" sz="800" dirty="0" smtClean="0">
                <a:solidFill>
                  <a:schemeClr val="bg1"/>
                </a:solidFill>
              </a:rPr>
              <a:t>2016 Volunteering Judges</a:t>
            </a:r>
          </a:p>
          <a:p>
            <a:endParaRPr lang="en-US" sz="800" dirty="0">
              <a:solidFill>
                <a:schemeClr val="bg1"/>
              </a:solidFill>
            </a:endParaRPr>
          </a:p>
        </p:txBody>
      </p:sp>
      <p:pic>
        <p:nvPicPr>
          <p:cNvPr id="19" name="Picture 18"/>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116819" y="609674"/>
            <a:ext cx="758704" cy="758704"/>
          </a:xfrm>
          <a:prstGeom prst="ellipse">
            <a:avLst/>
          </a:prstGeom>
        </p:spPr>
      </p:pic>
      <p:cxnSp>
        <p:nvCxnSpPr>
          <p:cNvPr id="21" name="Straight Connector 20"/>
          <p:cNvCxnSpPr>
            <a:stCxn id="7" idx="0"/>
          </p:cNvCxnSpPr>
          <p:nvPr/>
        </p:nvCxnSpPr>
        <p:spPr>
          <a:xfrm flipV="1">
            <a:off x="10075500" y="3650335"/>
            <a:ext cx="189729" cy="1635390"/>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a:stCxn id="10" idx="0"/>
          </p:cNvCxnSpPr>
          <p:nvPr/>
        </p:nvCxnSpPr>
        <p:spPr>
          <a:xfrm flipV="1">
            <a:off x="6250884" y="3655439"/>
            <a:ext cx="849115" cy="2376980"/>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a:stCxn id="9" idx="0"/>
          </p:cNvCxnSpPr>
          <p:nvPr/>
        </p:nvCxnSpPr>
        <p:spPr>
          <a:xfrm flipH="1" flipV="1">
            <a:off x="6000542" y="3763725"/>
            <a:ext cx="250342" cy="1522000"/>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a:endCxn id="11" idx="0"/>
          </p:cNvCxnSpPr>
          <p:nvPr/>
        </p:nvCxnSpPr>
        <p:spPr>
          <a:xfrm flipH="1">
            <a:off x="2241080" y="3650335"/>
            <a:ext cx="511684" cy="2382085"/>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a:endCxn id="12" idx="0"/>
          </p:cNvCxnSpPr>
          <p:nvPr/>
        </p:nvCxnSpPr>
        <p:spPr>
          <a:xfrm>
            <a:off x="1744508" y="3720986"/>
            <a:ext cx="496572" cy="1564739"/>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a:endCxn id="18" idx="2"/>
          </p:cNvCxnSpPr>
          <p:nvPr/>
        </p:nvCxnSpPr>
        <p:spPr>
          <a:xfrm flipH="1" flipV="1">
            <a:off x="6430473" y="2198986"/>
            <a:ext cx="1702968" cy="1456454"/>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a:endCxn id="15" idx="2"/>
          </p:cNvCxnSpPr>
          <p:nvPr/>
        </p:nvCxnSpPr>
        <p:spPr>
          <a:xfrm flipV="1">
            <a:off x="8133440" y="2198986"/>
            <a:ext cx="1816281" cy="1456452"/>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a:stCxn id="18" idx="2"/>
          </p:cNvCxnSpPr>
          <p:nvPr/>
        </p:nvCxnSpPr>
        <p:spPr>
          <a:xfrm flipH="1">
            <a:off x="4896761" y="2198986"/>
            <a:ext cx="1533712" cy="1456452"/>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a:stCxn id="18" idx="2"/>
          </p:cNvCxnSpPr>
          <p:nvPr/>
        </p:nvCxnSpPr>
        <p:spPr>
          <a:xfrm flipH="1">
            <a:off x="2752765" y="2198986"/>
            <a:ext cx="3677708" cy="1456450"/>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sp>
        <p:nvSpPr>
          <p:cNvPr id="6" name="Slide Number Placeholder 5"/>
          <p:cNvSpPr>
            <a:spLocks noGrp="1"/>
          </p:cNvSpPr>
          <p:nvPr>
            <p:ph type="sldNum" sz="quarter" idx="12"/>
          </p:nvPr>
        </p:nvSpPr>
        <p:spPr/>
        <p:txBody>
          <a:bodyPr/>
          <a:lstStyle/>
          <a:p>
            <a:fld id="{8B74F74A-7BF3-1C41-9DD5-AD56B693B424}" type="slidenum">
              <a:rPr lang="en-US" smtClean="0"/>
              <a:t>38</a:t>
            </a:fld>
            <a:endParaRPr lang="en-US" dirty="0"/>
          </a:p>
        </p:txBody>
      </p:sp>
      <p:cxnSp>
        <p:nvCxnSpPr>
          <p:cNvPr id="25" name="Straight Connector 24"/>
          <p:cNvCxnSpPr>
            <a:stCxn id="8" idx="0"/>
          </p:cNvCxnSpPr>
          <p:nvPr/>
        </p:nvCxnSpPr>
        <p:spPr>
          <a:xfrm flipH="1" flipV="1">
            <a:off x="9198430" y="3655440"/>
            <a:ext cx="877070" cy="2376980"/>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6991767" y="4885555"/>
            <a:ext cx="1168515" cy="375047"/>
          </a:xfrm>
          <a:prstGeom prst="rect">
            <a:avLst/>
          </a:prstGeom>
        </p:spPr>
      </p:pic>
      <p:pic>
        <p:nvPicPr>
          <p:cNvPr id="14" name="Picture 13"/>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4339511" y="4873310"/>
            <a:ext cx="1041859" cy="362386"/>
          </a:xfrm>
          <a:prstGeom prst="rect">
            <a:avLst/>
          </a:prstGeom>
        </p:spPr>
      </p:pic>
      <p:pic>
        <p:nvPicPr>
          <p:cNvPr id="16" name="Picture 15"/>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174567" y="4858457"/>
            <a:ext cx="950769" cy="386250"/>
          </a:xfrm>
          <a:prstGeom prst="rect">
            <a:avLst/>
          </a:prstGeom>
        </p:spPr>
      </p:pic>
      <p:pic>
        <p:nvPicPr>
          <p:cNvPr id="20" name="Picture 19"/>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10242014" y="4885556"/>
            <a:ext cx="1656905" cy="370672"/>
          </a:xfrm>
          <a:prstGeom prst="rect">
            <a:avLst/>
          </a:prstGeom>
        </p:spPr>
      </p:pic>
      <p:sp>
        <p:nvSpPr>
          <p:cNvPr id="33" name="TextBox 32"/>
          <p:cNvSpPr txBox="1"/>
          <p:nvPr/>
        </p:nvSpPr>
        <p:spPr>
          <a:xfrm>
            <a:off x="5684060" y="3445346"/>
            <a:ext cx="622286" cy="369332"/>
          </a:xfrm>
          <a:prstGeom prst="rect">
            <a:avLst/>
          </a:prstGeom>
        </p:spPr>
        <p:style>
          <a:lnRef idx="2">
            <a:schemeClr val="accent5"/>
          </a:lnRef>
          <a:fillRef idx="1">
            <a:schemeClr val="lt1"/>
          </a:fillRef>
          <a:effectRef idx="0">
            <a:schemeClr val="accent5"/>
          </a:effectRef>
          <a:fontRef idx="minor">
            <a:schemeClr val="dk1"/>
          </a:fontRef>
        </p:style>
        <p:txBody>
          <a:bodyPr wrap="none" rtlCol="0">
            <a:spAutoFit/>
          </a:bodyPr>
          <a:lstStyle/>
          <a:p>
            <a:r>
              <a:rPr lang="en-US" dirty="0" smtClean="0"/>
              <a:t>M.S.</a:t>
            </a:r>
            <a:endParaRPr lang="en-US" dirty="0"/>
          </a:p>
        </p:txBody>
      </p:sp>
      <p:sp>
        <p:nvSpPr>
          <p:cNvPr id="40" name="TextBox 39"/>
          <p:cNvSpPr txBox="1"/>
          <p:nvPr/>
        </p:nvSpPr>
        <p:spPr>
          <a:xfrm>
            <a:off x="2561231" y="3454515"/>
            <a:ext cx="1476686" cy="369332"/>
          </a:xfrm>
          <a:prstGeom prst="rect">
            <a:avLst/>
          </a:prstGeom>
        </p:spPr>
        <p:style>
          <a:lnRef idx="2">
            <a:schemeClr val="accent5"/>
          </a:lnRef>
          <a:fillRef idx="1">
            <a:schemeClr val="lt1"/>
          </a:fillRef>
          <a:effectRef idx="0">
            <a:schemeClr val="accent5"/>
          </a:effectRef>
          <a:fontRef idx="minor">
            <a:schemeClr val="dk1"/>
          </a:fontRef>
        </p:style>
        <p:txBody>
          <a:bodyPr wrap="none" rtlCol="0">
            <a:spAutoFit/>
          </a:bodyPr>
          <a:lstStyle/>
          <a:p>
            <a:r>
              <a:rPr lang="en-US" dirty="0" smtClean="0"/>
              <a:t>Switched Lab</a:t>
            </a:r>
            <a:endParaRPr lang="en-US" dirty="0"/>
          </a:p>
        </p:txBody>
      </p:sp>
      <p:cxnSp>
        <p:nvCxnSpPr>
          <p:cNvPr id="44" name="Straight Connector 43"/>
          <p:cNvCxnSpPr>
            <a:endCxn id="15" idx="2"/>
          </p:cNvCxnSpPr>
          <p:nvPr/>
        </p:nvCxnSpPr>
        <p:spPr>
          <a:xfrm flipV="1">
            <a:off x="9198430" y="2198986"/>
            <a:ext cx="751291" cy="1522000"/>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pic>
        <p:nvPicPr>
          <p:cNvPr id="48" name="Picture 47"/>
          <p:cNvPicPr>
            <a:picLocks noChangeAspect="1"/>
          </p:cNvPicPr>
          <p:nvPr/>
        </p:nvPicPr>
        <p:blipFill rotWithShape="1">
          <a:blip r:embed="rId13" cstate="print">
            <a:extLst>
              <a:ext uri="{28A0092B-C50C-407E-A947-70E740481C1C}">
                <a14:useLocalDpi xmlns:a14="http://schemas.microsoft.com/office/drawing/2010/main"/>
              </a:ext>
            </a:extLst>
          </a:blip>
          <a:srcRect/>
          <a:stretch/>
        </p:blipFill>
        <p:spPr>
          <a:xfrm>
            <a:off x="2982959" y="1459420"/>
            <a:ext cx="1097280" cy="1097280"/>
          </a:xfrm>
          <a:prstGeom prst="ellipse">
            <a:avLst/>
          </a:prstGeom>
        </p:spPr>
      </p:pic>
      <p:pic>
        <p:nvPicPr>
          <p:cNvPr id="49" name="Picture 48"/>
          <p:cNvPicPr>
            <a:picLocks noChangeAspect="1"/>
          </p:cNvPicPr>
          <p:nvPr/>
        </p:nvPicPr>
        <p:blipFill rotWithShape="1">
          <a:blip r:embed="rId14" cstate="screen">
            <a:extLst>
              <a:ext uri="{28A0092B-C50C-407E-A947-70E740481C1C}">
                <a14:useLocalDpi xmlns:a14="http://schemas.microsoft.com/office/drawing/2010/main"/>
              </a:ext>
            </a:extLst>
          </a:blip>
          <a:srcRect/>
          <a:stretch/>
        </p:blipFill>
        <p:spPr>
          <a:xfrm>
            <a:off x="50806" y="1459420"/>
            <a:ext cx="1097280" cy="1097280"/>
          </a:xfrm>
          <a:prstGeom prst="ellipse">
            <a:avLst/>
          </a:prstGeom>
        </p:spPr>
      </p:pic>
      <p:grpSp>
        <p:nvGrpSpPr>
          <p:cNvPr id="64" name="Group 63"/>
          <p:cNvGrpSpPr/>
          <p:nvPr/>
        </p:nvGrpSpPr>
        <p:grpSpPr>
          <a:xfrm>
            <a:off x="4682174" y="-66685"/>
            <a:ext cx="7645580" cy="3743329"/>
            <a:chOff x="-1624287" y="-1406777"/>
            <a:chExt cx="7645580" cy="3743329"/>
          </a:xfrm>
        </p:grpSpPr>
        <p:pic>
          <p:nvPicPr>
            <p:cNvPr id="3" name="Picture 2"/>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2395059" y="-1406777"/>
              <a:ext cx="3626234" cy="2778289"/>
            </a:xfrm>
            <a:prstGeom prst="rect">
              <a:avLst/>
            </a:prstGeom>
          </p:spPr>
        </p:pic>
        <p:pic>
          <p:nvPicPr>
            <p:cNvPr id="5" name="Picture 4"/>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1624287" y="-1396837"/>
              <a:ext cx="4284482" cy="2743200"/>
            </a:xfrm>
            <a:prstGeom prst="rect">
              <a:avLst/>
            </a:prstGeom>
          </p:spPr>
        </p:pic>
        <p:cxnSp>
          <p:nvCxnSpPr>
            <p:cNvPr id="52" name="Straight Connector 51"/>
            <p:cNvCxnSpPr/>
            <p:nvPr/>
          </p:nvCxnSpPr>
          <p:spPr>
            <a:xfrm flipV="1">
              <a:off x="700314" y="1045922"/>
              <a:ext cx="3523113" cy="1274529"/>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V="1">
              <a:off x="-1302896" y="1045921"/>
              <a:ext cx="1768710" cy="1290631"/>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grpSp>
      <p:grpSp>
        <p:nvGrpSpPr>
          <p:cNvPr id="22" name="Group 21"/>
          <p:cNvGrpSpPr/>
          <p:nvPr/>
        </p:nvGrpSpPr>
        <p:grpSpPr>
          <a:xfrm>
            <a:off x="7968421" y="2381975"/>
            <a:ext cx="4165768" cy="282624"/>
            <a:chOff x="7968421" y="2381975"/>
            <a:chExt cx="4165768" cy="282624"/>
          </a:xfrm>
        </p:grpSpPr>
        <p:sp>
          <p:nvSpPr>
            <p:cNvPr id="17" name="TextBox 16"/>
            <p:cNvSpPr txBox="1"/>
            <p:nvPr/>
          </p:nvSpPr>
          <p:spPr>
            <a:xfrm>
              <a:off x="7968421" y="2387600"/>
              <a:ext cx="758797" cy="276999"/>
            </a:xfrm>
            <a:prstGeom prst="rect">
              <a:avLst/>
            </a:prstGeom>
            <a:noFill/>
          </p:spPr>
          <p:txBody>
            <a:bodyPr wrap="none" rtlCol="0">
              <a:spAutoFit/>
            </a:bodyPr>
            <a:lstStyle/>
            <a:p>
              <a:r>
                <a:rPr lang="en-US" sz="1200" dirty="0" smtClean="0">
                  <a:solidFill>
                    <a:srgbClr val="FFC000"/>
                  </a:solidFill>
                </a:rPr>
                <a:t>Released</a:t>
              </a:r>
              <a:endParaRPr lang="en-US" sz="1200" dirty="0">
                <a:solidFill>
                  <a:srgbClr val="FFC000"/>
                </a:solidFill>
              </a:endParaRPr>
            </a:p>
          </p:txBody>
        </p:sp>
        <p:sp>
          <p:nvSpPr>
            <p:cNvPr id="41" name="TextBox 40"/>
            <p:cNvSpPr txBox="1"/>
            <p:nvPr/>
          </p:nvSpPr>
          <p:spPr>
            <a:xfrm>
              <a:off x="11375392" y="2381975"/>
              <a:ext cx="758797" cy="276999"/>
            </a:xfrm>
            <a:prstGeom prst="rect">
              <a:avLst/>
            </a:prstGeom>
            <a:noFill/>
          </p:spPr>
          <p:txBody>
            <a:bodyPr wrap="none" rtlCol="0">
              <a:spAutoFit/>
            </a:bodyPr>
            <a:lstStyle/>
            <a:p>
              <a:r>
                <a:rPr lang="en-US" sz="1200" smtClean="0">
                  <a:solidFill>
                    <a:srgbClr val="FFC000"/>
                  </a:solidFill>
                </a:rPr>
                <a:t>Released</a:t>
              </a:r>
              <a:endParaRPr lang="en-US" sz="1200">
                <a:solidFill>
                  <a:srgbClr val="FFC000"/>
                </a:solidFill>
              </a:endParaRPr>
            </a:p>
          </p:txBody>
        </p:sp>
      </p:grpSp>
    </p:spTree>
    <p:extLst>
      <p:ext uri="{BB962C8B-B14F-4D97-AF65-F5344CB8AC3E}">
        <p14:creationId xmlns:p14="http://schemas.microsoft.com/office/powerpoint/2010/main" val="10725182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blinds(horizontal)">
                                      <p:cBhvr>
                                        <p:cTn id="7" dur="500"/>
                                        <p:tgtEl>
                                          <p:spTgt spid="49"/>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blinds(horizontal)">
                                      <p:cBhvr>
                                        <p:cTn id="10" dur="1000"/>
                                        <p:tgtEl>
                                          <p:spTgt spid="12"/>
                                        </p:tgtEl>
                                      </p:cBhvr>
                                    </p:animEffect>
                                  </p:childTnLst>
                                </p:cTn>
                              </p:par>
                              <p:par>
                                <p:cTn id="11" presetID="3" presetClass="entr" presetSubtype="1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blinds(horizontal)">
                                      <p:cBhvr>
                                        <p:cTn id="13" dur="500"/>
                                        <p:tgtEl>
                                          <p:spTgt spid="16"/>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blinds(horizontal)">
                                      <p:cBhvr>
                                        <p:cTn id="16" dur="1000"/>
                                        <p:tgtEl>
                                          <p:spTgt spid="11"/>
                                        </p:tgtEl>
                                      </p:cBhvr>
                                    </p:animEffect>
                                  </p:childTnLst>
                                </p:cTn>
                              </p:par>
                            </p:childTnLst>
                          </p:cTn>
                        </p:par>
                        <p:par>
                          <p:cTn id="17" fill="hold">
                            <p:stCondLst>
                              <p:cond delay="1000"/>
                            </p:stCondLst>
                            <p:childTnLst>
                              <p:par>
                                <p:cTn id="18" presetID="5" presetClass="entr" presetSubtype="10" fill="hold" nodeType="afterEffect">
                                  <p:stCondLst>
                                    <p:cond delay="0"/>
                                  </p:stCondLst>
                                  <p:childTnLst>
                                    <p:set>
                                      <p:cBhvr>
                                        <p:cTn id="19" dur="1" fill="hold">
                                          <p:stCondLst>
                                            <p:cond delay="0"/>
                                          </p:stCondLst>
                                        </p:cTn>
                                        <p:tgtEl>
                                          <p:spTgt spid="35"/>
                                        </p:tgtEl>
                                        <p:attrNameLst>
                                          <p:attrName>style.visibility</p:attrName>
                                        </p:attrNameLst>
                                      </p:cBhvr>
                                      <p:to>
                                        <p:strVal val="visible"/>
                                      </p:to>
                                    </p:set>
                                    <p:animEffect transition="in" filter="checkerboard(across)">
                                      <p:cBhvr>
                                        <p:cTn id="20" dur="1000"/>
                                        <p:tgtEl>
                                          <p:spTgt spid="35"/>
                                        </p:tgtEl>
                                      </p:cBhvr>
                                    </p:animEffect>
                                  </p:childTnLst>
                                </p:cTn>
                              </p:par>
                              <p:par>
                                <p:cTn id="21" presetID="3" presetClass="entr" presetSubtype="10" fill="hold" nodeType="withEffect">
                                  <p:stCondLst>
                                    <p:cond delay="0"/>
                                  </p:stCondLst>
                                  <p:childTnLst>
                                    <p:set>
                                      <p:cBhvr>
                                        <p:cTn id="22" dur="1" fill="hold">
                                          <p:stCondLst>
                                            <p:cond delay="0"/>
                                          </p:stCondLst>
                                        </p:cTn>
                                        <p:tgtEl>
                                          <p:spTgt spid="32"/>
                                        </p:tgtEl>
                                        <p:attrNameLst>
                                          <p:attrName>style.visibility</p:attrName>
                                        </p:attrNameLst>
                                      </p:cBhvr>
                                      <p:to>
                                        <p:strVal val="visible"/>
                                      </p:to>
                                    </p:set>
                                    <p:animEffect transition="in" filter="blinds(horizontal)">
                                      <p:cBhvr>
                                        <p:cTn id="23" dur="500"/>
                                        <p:tgtEl>
                                          <p:spTgt spid="32"/>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grpId="0" nodeType="clickEffect">
                                  <p:stCondLst>
                                    <p:cond delay="0"/>
                                  </p:stCondLst>
                                  <p:childTnLst>
                                    <p:set>
                                      <p:cBhvr>
                                        <p:cTn id="27" dur="1" fill="hold">
                                          <p:stCondLst>
                                            <p:cond delay="0"/>
                                          </p:stCondLst>
                                        </p:cTn>
                                        <p:tgtEl>
                                          <p:spTgt spid="40"/>
                                        </p:tgtEl>
                                        <p:attrNameLst>
                                          <p:attrName>style.visibility</p:attrName>
                                        </p:attrNameLst>
                                      </p:cBhvr>
                                      <p:to>
                                        <p:strVal val="visible"/>
                                      </p:to>
                                    </p:set>
                                    <p:animEffect transition="in" filter="blinds(horizontal)">
                                      <p:cBhvr>
                                        <p:cTn id="28" dur="500"/>
                                        <p:tgtEl>
                                          <p:spTgt spid="40"/>
                                        </p:tgtEl>
                                      </p:cBhvr>
                                    </p:animEffect>
                                  </p:childTnLst>
                                </p:cTn>
                              </p:par>
                              <p:par>
                                <p:cTn id="29" presetID="3" presetClass="entr" presetSubtype="10" fill="hold" nodeType="withEffect">
                                  <p:stCondLst>
                                    <p:cond delay="1000"/>
                                  </p:stCondLst>
                                  <p:childTnLst>
                                    <p:set>
                                      <p:cBhvr>
                                        <p:cTn id="30" dur="1" fill="hold">
                                          <p:stCondLst>
                                            <p:cond delay="0"/>
                                          </p:stCondLst>
                                        </p:cTn>
                                        <p:tgtEl>
                                          <p:spTgt spid="48"/>
                                        </p:tgtEl>
                                        <p:attrNameLst>
                                          <p:attrName>style.visibility</p:attrName>
                                        </p:attrNameLst>
                                      </p:cBhvr>
                                      <p:to>
                                        <p:strVal val="visible"/>
                                      </p:to>
                                    </p:set>
                                    <p:animEffect transition="in" filter="blinds(horizontal)">
                                      <p:cBhvr>
                                        <p:cTn id="31" dur="1000"/>
                                        <p:tgtEl>
                                          <p:spTgt spid="48"/>
                                        </p:tgtEl>
                                      </p:cBhvr>
                                    </p:animEffect>
                                  </p:childTnLst>
                                </p:cTn>
                              </p:par>
                            </p:childTnLst>
                          </p:cTn>
                        </p:par>
                        <p:par>
                          <p:cTn id="32" fill="hold">
                            <p:stCondLst>
                              <p:cond delay="2000"/>
                            </p:stCondLst>
                            <p:childTnLst>
                              <p:par>
                                <p:cTn id="33" presetID="3" presetClass="entr" presetSubtype="10" fill="hold" grpId="0" nodeType="after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blinds(horizontal)">
                                      <p:cBhvr>
                                        <p:cTn id="35" dur="1000"/>
                                        <p:tgtEl>
                                          <p:spTgt spid="9"/>
                                        </p:tgtEl>
                                      </p:cBhvr>
                                    </p:animEffect>
                                  </p:childTnLst>
                                </p:cTn>
                              </p:par>
                              <p:par>
                                <p:cTn id="36" presetID="3" presetClass="entr" presetSubtype="10" fill="hold" grpId="0" nodeType="with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blinds(horizontal)">
                                      <p:cBhvr>
                                        <p:cTn id="38" dur="1000"/>
                                        <p:tgtEl>
                                          <p:spTgt spid="10"/>
                                        </p:tgtEl>
                                      </p:cBhvr>
                                    </p:animEffect>
                                  </p:childTnLst>
                                </p:cTn>
                              </p:par>
                              <p:par>
                                <p:cTn id="39" presetID="5" presetClass="entr" presetSubtype="10" fill="hold" nodeType="withEffect">
                                  <p:stCondLst>
                                    <p:cond delay="0"/>
                                  </p:stCondLst>
                                  <p:childTnLst>
                                    <p:set>
                                      <p:cBhvr>
                                        <p:cTn id="40" dur="1" fill="hold">
                                          <p:stCondLst>
                                            <p:cond delay="0"/>
                                          </p:stCondLst>
                                        </p:cTn>
                                        <p:tgtEl>
                                          <p:spTgt spid="29"/>
                                        </p:tgtEl>
                                        <p:attrNameLst>
                                          <p:attrName>style.visibility</p:attrName>
                                        </p:attrNameLst>
                                      </p:cBhvr>
                                      <p:to>
                                        <p:strVal val="visible"/>
                                      </p:to>
                                    </p:set>
                                    <p:animEffect transition="in" filter="checkerboard(across)">
                                      <p:cBhvr>
                                        <p:cTn id="41" dur="1000"/>
                                        <p:tgtEl>
                                          <p:spTgt spid="29"/>
                                        </p:tgtEl>
                                      </p:cBhvr>
                                    </p:animEffect>
                                  </p:childTnLst>
                                </p:cTn>
                              </p:par>
                              <p:par>
                                <p:cTn id="42" presetID="5" presetClass="entr" presetSubtype="10" fill="hold" nodeType="withEffect">
                                  <p:stCondLst>
                                    <p:cond delay="0"/>
                                  </p:stCondLst>
                                  <p:childTnLst>
                                    <p:set>
                                      <p:cBhvr>
                                        <p:cTn id="43" dur="1" fill="hold">
                                          <p:stCondLst>
                                            <p:cond delay="0"/>
                                          </p:stCondLst>
                                        </p:cTn>
                                        <p:tgtEl>
                                          <p:spTgt spid="26"/>
                                        </p:tgtEl>
                                        <p:attrNameLst>
                                          <p:attrName>style.visibility</p:attrName>
                                        </p:attrNameLst>
                                      </p:cBhvr>
                                      <p:to>
                                        <p:strVal val="visible"/>
                                      </p:to>
                                    </p:set>
                                    <p:animEffect transition="in" filter="checkerboard(across)">
                                      <p:cBhvr>
                                        <p:cTn id="44" dur="1000"/>
                                        <p:tgtEl>
                                          <p:spTgt spid="26"/>
                                        </p:tgtEl>
                                      </p:cBhvr>
                                    </p:animEffect>
                                  </p:childTnLst>
                                </p:cTn>
                              </p:par>
                              <p:par>
                                <p:cTn id="45" presetID="3" presetClass="entr" presetSubtype="10" fill="hold" nodeType="with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blinds(horizontal)">
                                      <p:cBhvr>
                                        <p:cTn id="47" dur="500"/>
                                        <p:tgtEl>
                                          <p:spTgt spid="14"/>
                                        </p:tgtEl>
                                      </p:cBhvr>
                                    </p:animEffect>
                                  </p:childTnLst>
                                </p:cTn>
                              </p:par>
                              <p:par>
                                <p:cTn id="48" presetID="3" presetClass="entr" presetSubtype="10" fill="hold" nodeType="withEffect">
                                  <p:stCondLst>
                                    <p:cond delay="0"/>
                                  </p:stCondLst>
                                  <p:childTnLst>
                                    <p:set>
                                      <p:cBhvr>
                                        <p:cTn id="49" dur="1" fill="hold">
                                          <p:stCondLst>
                                            <p:cond delay="0"/>
                                          </p:stCondLst>
                                        </p:cTn>
                                        <p:tgtEl>
                                          <p:spTgt spid="13"/>
                                        </p:tgtEl>
                                        <p:attrNameLst>
                                          <p:attrName>style.visibility</p:attrName>
                                        </p:attrNameLst>
                                      </p:cBhvr>
                                      <p:to>
                                        <p:strVal val="visible"/>
                                      </p:to>
                                    </p:set>
                                    <p:animEffect transition="in" filter="blinds(horizontal)">
                                      <p:cBhvr>
                                        <p:cTn id="50" dur="500"/>
                                        <p:tgtEl>
                                          <p:spTgt spid="13"/>
                                        </p:tgtEl>
                                      </p:cBhvr>
                                    </p:animEffect>
                                  </p:childTnLst>
                                </p:cTn>
                              </p:par>
                            </p:childTnLst>
                          </p:cTn>
                        </p:par>
                      </p:childTnLst>
                    </p:cTn>
                  </p:par>
                  <p:par>
                    <p:cTn id="51" fill="hold">
                      <p:stCondLst>
                        <p:cond delay="indefinite"/>
                      </p:stCondLst>
                      <p:childTnLst>
                        <p:par>
                          <p:cTn id="52" fill="hold">
                            <p:stCondLst>
                              <p:cond delay="0"/>
                            </p:stCondLst>
                            <p:childTnLst>
                              <p:par>
                                <p:cTn id="53" presetID="3" presetClass="entr" presetSubtype="10" fill="hold" grpId="0" nodeType="clickEffect">
                                  <p:stCondLst>
                                    <p:cond delay="0"/>
                                  </p:stCondLst>
                                  <p:childTnLst>
                                    <p:set>
                                      <p:cBhvr>
                                        <p:cTn id="54" dur="1" fill="hold">
                                          <p:stCondLst>
                                            <p:cond delay="0"/>
                                          </p:stCondLst>
                                        </p:cTn>
                                        <p:tgtEl>
                                          <p:spTgt spid="33"/>
                                        </p:tgtEl>
                                        <p:attrNameLst>
                                          <p:attrName>style.visibility</p:attrName>
                                        </p:attrNameLst>
                                      </p:cBhvr>
                                      <p:to>
                                        <p:strVal val="visible"/>
                                      </p:to>
                                    </p:set>
                                    <p:animEffect transition="in" filter="blinds(horizontal)">
                                      <p:cBhvr>
                                        <p:cTn id="55" dur="500"/>
                                        <p:tgtEl>
                                          <p:spTgt spid="33"/>
                                        </p:tgtEl>
                                      </p:cBhvr>
                                    </p:animEffect>
                                  </p:childTnLst>
                                </p:cTn>
                              </p:par>
                            </p:childTnLst>
                          </p:cTn>
                        </p:par>
                      </p:childTnLst>
                    </p:cTn>
                  </p:par>
                  <p:par>
                    <p:cTn id="56" fill="hold">
                      <p:stCondLst>
                        <p:cond delay="indefinite"/>
                      </p:stCondLst>
                      <p:childTnLst>
                        <p:par>
                          <p:cTn id="57" fill="hold">
                            <p:stCondLst>
                              <p:cond delay="0"/>
                            </p:stCondLst>
                            <p:childTnLst>
                              <p:par>
                                <p:cTn id="58" presetID="3" presetClass="entr" presetSubtype="10" fill="hold" grpId="0" nodeType="clickEffect">
                                  <p:stCondLst>
                                    <p:cond delay="0"/>
                                  </p:stCondLst>
                                  <p:childTnLst>
                                    <p:set>
                                      <p:cBhvr>
                                        <p:cTn id="59" dur="1" fill="hold">
                                          <p:stCondLst>
                                            <p:cond delay="0"/>
                                          </p:stCondLst>
                                        </p:cTn>
                                        <p:tgtEl>
                                          <p:spTgt spid="8"/>
                                        </p:tgtEl>
                                        <p:attrNameLst>
                                          <p:attrName>style.visibility</p:attrName>
                                        </p:attrNameLst>
                                      </p:cBhvr>
                                      <p:to>
                                        <p:strVal val="visible"/>
                                      </p:to>
                                    </p:set>
                                    <p:animEffect transition="in" filter="blinds(horizontal)">
                                      <p:cBhvr>
                                        <p:cTn id="60" dur="1000"/>
                                        <p:tgtEl>
                                          <p:spTgt spid="8"/>
                                        </p:tgtEl>
                                      </p:cBhvr>
                                    </p:animEffect>
                                  </p:childTnLst>
                                </p:cTn>
                              </p:par>
                              <p:par>
                                <p:cTn id="61" presetID="3" presetClass="entr" presetSubtype="10" fill="hold" grpId="0" nodeType="withEffect">
                                  <p:stCondLst>
                                    <p:cond delay="0"/>
                                  </p:stCondLst>
                                  <p:childTnLst>
                                    <p:set>
                                      <p:cBhvr>
                                        <p:cTn id="62" dur="1" fill="hold">
                                          <p:stCondLst>
                                            <p:cond delay="0"/>
                                          </p:stCondLst>
                                        </p:cTn>
                                        <p:tgtEl>
                                          <p:spTgt spid="7"/>
                                        </p:tgtEl>
                                        <p:attrNameLst>
                                          <p:attrName>style.visibility</p:attrName>
                                        </p:attrNameLst>
                                      </p:cBhvr>
                                      <p:to>
                                        <p:strVal val="visible"/>
                                      </p:to>
                                    </p:set>
                                    <p:animEffect transition="in" filter="blinds(horizontal)">
                                      <p:cBhvr>
                                        <p:cTn id="63" dur="1000"/>
                                        <p:tgtEl>
                                          <p:spTgt spid="7"/>
                                        </p:tgtEl>
                                      </p:cBhvr>
                                    </p:animEffect>
                                  </p:childTnLst>
                                </p:cTn>
                              </p:par>
                              <p:par>
                                <p:cTn id="64" presetID="5" presetClass="entr" presetSubtype="10" fill="hold" nodeType="withEffect">
                                  <p:stCondLst>
                                    <p:cond delay="0"/>
                                  </p:stCondLst>
                                  <p:childTnLst>
                                    <p:set>
                                      <p:cBhvr>
                                        <p:cTn id="65" dur="1" fill="hold">
                                          <p:stCondLst>
                                            <p:cond delay="0"/>
                                          </p:stCondLst>
                                        </p:cTn>
                                        <p:tgtEl>
                                          <p:spTgt spid="21"/>
                                        </p:tgtEl>
                                        <p:attrNameLst>
                                          <p:attrName>style.visibility</p:attrName>
                                        </p:attrNameLst>
                                      </p:cBhvr>
                                      <p:to>
                                        <p:strVal val="visible"/>
                                      </p:to>
                                    </p:set>
                                    <p:animEffect transition="in" filter="checkerboard(across)">
                                      <p:cBhvr>
                                        <p:cTn id="66" dur="1000"/>
                                        <p:tgtEl>
                                          <p:spTgt spid="21"/>
                                        </p:tgtEl>
                                      </p:cBhvr>
                                    </p:animEffect>
                                  </p:childTnLst>
                                </p:cTn>
                              </p:par>
                              <p:par>
                                <p:cTn id="67" presetID="5" presetClass="entr" presetSubtype="10" fill="hold" nodeType="withEffect">
                                  <p:stCondLst>
                                    <p:cond delay="0"/>
                                  </p:stCondLst>
                                  <p:childTnLst>
                                    <p:set>
                                      <p:cBhvr>
                                        <p:cTn id="68" dur="1" fill="hold">
                                          <p:stCondLst>
                                            <p:cond delay="0"/>
                                          </p:stCondLst>
                                        </p:cTn>
                                        <p:tgtEl>
                                          <p:spTgt spid="25"/>
                                        </p:tgtEl>
                                        <p:attrNameLst>
                                          <p:attrName>style.visibility</p:attrName>
                                        </p:attrNameLst>
                                      </p:cBhvr>
                                      <p:to>
                                        <p:strVal val="visible"/>
                                      </p:to>
                                    </p:set>
                                    <p:animEffect transition="in" filter="checkerboard(across)">
                                      <p:cBhvr>
                                        <p:cTn id="69" dur="1000"/>
                                        <p:tgtEl>
                                          <p:spTgt spid="25"/>
                                        </p:tgtEl>
                                      </p:cBhvr>
                                    </p:animEffect>
                                  </p:childTnLst>
                                </p:cTn>
                              </p:par>
                              <p:par>
                                <p:cTn id="70" presetID="3" presetClass="entr" presetSubtype="10" fill="hold" nodeType="withEffect">
                                  <p:stCondLst>
                                    <p:cond delay="0"/>
                                  </p:stCondLst>
                                  <p:childTnLst>
                                    <p:set>
                                      <p:cBhvr>
                                        <p:cTn id="71" dur="1" fill="hold">
                                          <p:stCondLst>
                                            <p:cond delay="0"/>
                                          </p:stCondLst>
                                        </p:cTn>
                                        <p:tgtEl>
                                          <p:spTgt spid="20"/>
                                        </p:tgtEl>
                                        <p:attrNameLst>
                                          <p:attrName>style.visibility</p:attrName>
                                        </p:attrNameLst>
                                      </p:cBhvr>
                                      <p:to>
                                        <p:strVal val="visible"/>
                                      </p:to>
                                    </p:set>
                                    <p:animEffect transition="in" filter="blinds(horizontal)">
                                      <p:cBhvr>
                                        <p:cTn id="72" dur="500"/>
                                        <p:tgtEl>
                                          <p:spTgt spid="20"/>
                                        </p:tgtEl>
                                      </p:cBhvr>
                                    </p:animEffect>
                                  </p:childTnLst>
                                </p:cTn>
                              </p:par>
                            </p:childTnLst>
                          </p:cTn>
                        </p:par>
                      </p:childTnLst>
                    </p:cTn>
                  </p:par>
                  <p:par>
                    <p:cTn id="73" fill="hold">
                      <p:stCondLst>
                        <p:cond delay="indefinite"/>
                      </p:stCondLst>
                      <p:childTnLst>
                        <p:par>
                          <p:cTn id="74" fill="hold">
                            <p:stCondLst>
                              <p:cond delay="0"/>
                            </p:stCondLst>
                            <p:childTnLst>
                              <p:par>
                                <p:cTn id="75" presetID="3" presetClass="entr" presetSubtype="10" fill="hold" grpId="1" nodeType="clickEffect">
                                  <p:stCondLst>
                                    <p:cond delay="0"/>
                                  </p:stCondLst>
                                  <p:childTnLst>
                                    <p:set>
                                      <p:cBhvr>
                                        <p:cTn id="76" dur="1" fill="hold">
                                          <p:stCondLst>
                                            <p:cond delay="0"/>
                                          </p:stCondLst>
                                        </p:cTn>
                                        <p:tgtEl>
                                          <p:spTgt spid="18"/>
                                        </p:tgtEl>
                                        <p:attrNameLst>
                                          <p:attrName>style.visibility</p:attrName>
                                        </p:attrNameLst>
                                      </p:cBhvr>
                                      <p:to>
                                        <p:strVal val="visible"/>
                                      </p:to>
                                    </p:set>
                                    <p:animEffect transition="in" filter="blinds(horizontal)">
                                      <p:cBhvr>
                                        <p:cTn id="77" dur="500"/>
                                        <p:tgtEl>
                                          <p:spTgt spid="18"/>
                                        </p:tgtEl>
                                      </p:cBhvr>
                                    </p:animEffect>
                                  </p:childTnLst>
                                </p:cTn>
                              </p:par>
                              <p:par>
                                <p:cTn id="78" presetID="3" presetClass="entr" presetSubtype="10" fill="hold" grpId="1" nodeType="withEffect">
                                  <p:stCondLst>
                                    <p:cond delay="0"/>
                                  </p:stCondLst>
                                  <p:childTnLst>
                                    <p:set>
                                      <p:cBhvr>
                                        <p:cTn id="79" dur="1" fill="hold">
                                          <p:stCondLst>
                                            <p:cond delay="0"/>
                                          </p:stCondLst>
                                        </p:cTn>
                                        <p:tgtEl>
                                          <p:spTgt spid="15"/>
                                        </p:tgtEl>
                                        <p:attrNameLst>
                                          <p:attrName>style.visibility</p:attrName>
                                        </p:attrNameLst>
                                      </p:cBhvr>
                                      <p:to>
                                        <p:strVal val="visible"/>
                                      </p:to>
                                    </p:set>
                                    <p:animEffect transition="in" filter="blinds(horizontal)">
                                      <p:cBhvr>
                                        <p:cTn id="80" dur="500"/>
                                        <p:tgtEl>
                                          <p:spTgt spid="15"/>
                                        </p:tgtEl>
                                      </p:cBhvr>
                                    </p:animEffect>
                                  </p:childTnLst>
                                </p:cTn>
                              </p:par>
                              <p:par>
                                <p:cTn id="81" presetID="3" presetClass="entr" presetSubtype="10" fill="hold" nodeType="withEffect">
                                  <p:stCondLst>
                                    <p:cond delay="0"/>
                                  </p:stCondLst>
                                  <p:childTnLst>
                                    <p:set>
                                      <p:cBhvr>
                                        <p:cTn id="82" dur="1" fill="hold">
                                          <p:stCondLst>
                                            <p:cond delay="0"/>
                                          </p:stCondLst>
                                        </p:cTn>
                                        <p:tgtEl>
                                          <p:spTgt spid="50"/>
                                        </p:tgtEl>
                                        <p:attrNameLst>
                                          <p:attrName>style.visibility</p:attrName>
                                        </p:attrNameLst>
                                      </p:cBhvr>
                                      <p:to>
                                        <p:strVal val="visible"/>
                                      </p:to>
                                    </p:set>
                                    <p:animEffect transition="in" filter="blinds(horizontal)">
                                      <p:cBhvr>
                                        <p:cTn id="83" dur="500"/>
                                        <p:tgtEl>
                                          <p:spTgt spid="50"/>
                                        </p:tgtEl>
                                      </p:cBhvr>
                                    </p:animEffect>
                                  </p:childTnLst>
                                </p:cTn>
                              </p:par>
                              <p:par>
                                <p:cTn id="84" presetID="3" presetClass="entr" presetSubtype="10" fill="hold" nodeType="withEffect">
                                  <p:stCondLst>
                                    <p:cond delay="0"/>
                                  </p:stCondLst>
                                  <p:childTnLst>
                                    <p:set>
                                      <p:cBhvr>
                                        <p:cTn id="85" dur="1" fill="hold">
                                          <p:stCondLst>
                                            <p:cond delay="0"/>
                                          </p:stCondLst>
                                        </p:cTn>
                                        <p:tgtEl>
                                          <p:spTgt spid="45"/>
                                        </p:tgtEl>
                                        <p:attrNameLst>
                                          <p:attrName>style.visibility</p:attrName>
                                        </p:attrNameLst>
                                      </p:cBhvr>
                                      <p:to>
                                        <p:strVal val="visible"/>
                                      </p:to>
                                    </p:set>
                                    <p:animEffect transition="in" filter="blinds(horizontal)">
                                      <p:cBhvr>
                                        <p:cTn id="86" dur="500"/>
                                        <p:tgtEl>
                                          <p:spTgt spid="45"/>
                                        </p:tgtEl>
                                      </p:cBhvr>
                                    </p:animEffect>
                                  </p:childTnLst>
                                </p:cTn>
                              </p:par>
                              <p:par>
                                <p:cTn id="87" presetID="3" presetClass="entr" presetSubtype="10" fill="hold" nodeType="withEffect">
                                  <p:stCondLst>
                                    <p:cond delay="0"/>
                                  </p:stCondLst>
                                  <p:childTnLst>
                                    <p:set>
                                      <p:cBhvr>
                                        <p:cTn id="88" dur="1" fill="hold">
                                          <p:stCondLst>
                                            <p:cond delay="0"/>
                                          </p:stCondLst>
                                        </p:cTn>
                                        <p:tgtEl>
                                          <p:spTgt spid="39"/>
                                        </p:tgtEl>
                                        <p:attrNameLst>
                                          <p:attrName>style.visibility</p:attrName>
                                        </p:attrNameLst>
                                      </p:cBhvr>
                                      <p:to>
                                        <p:strVal val="visible"/>
                                      </p:to>
                                    </p:set>
                                    <p:animEffect transition="in" filter="blinds(horizontal)">
                                      <p:cBhvr>
                                        <p:cTn id="89" dur="500"/>
                                        <p:tgtEl>
                                          <p:spTgt spid="39"/>
                                        </p:tgtEl>
                                      </p:cBhvr>
                                    </p:animEffect>
                                  </p:childTnLst>
                                </p:cTn>
                              </p:par>
                              <p:par>
                                <p:cTn id="90" presetID="3" presetClass="entr" presetSubtype="10" fill="hold" nodeType="withEffect">
                                  <p:stCondLst>
                                    <p:cond delay="0"/>
                                  </p:stCondLst>
                                  <p:childTnLst>
                                    <p:set>
                                      <p:cBhvr>
                                        <p:cTn id="91" dur="1" fill="hold">
                                          <p:stCondLst>
                                            <p:cond delay="0"/>
                                          </p:stCondLst>
                                        </p:cTn>
                                        <p:tgtEl>
                                          <p:spTgt spid="42"/>
                                        </p:tgtEl>
                                        <p:attrNameLst>
                                          <p:attrName>style.visibility</p:attrName>
                                        </p:attrNameLst>
                                      </p:cBhvr>
                                      <p:to>
                                        <p:strVal val="visible"/>
                                      </p:to>
                                    </p:set>
                                    <p:animEffect transition="in" filter="blinds(horizontal)">
                                      <p:cBhvr>
                                        <p:cTn id="92" dur="500"/>
                                        <p:tgtEl>
                                          <p:spTgt spid="42"/>
                                        </p:tgtEl>
                                      </p:cBhvr>
                                    </p:animEffect>
                                  </p:childTnLst>
                                </p:cTn>
                              </p:par>
                              <p:par>
                                <p:cTn id="93" presetID="3" presetClass="entr" presetSubtype="10" fill="hold" nodeType="withEffect">
                                  <p:stCondLst>
                                    <p:cond delay="0"/>
                                  </p:stCondLst>
                                  <p:childTnLst>
                                    <p:set>
                                      <p:cBhvr>
                                        <p:cTn id="94" dur="1" fill="hold">
                                          <p:stCondLst>
                                            <p:cond delay="0"/>
                                          </p:stCondLst>
                                        </p:cTn>
                                        <p:tgtEl>
                                          <p:spTgt spid="44"/>
                                        </p:tgtEl>
                                        <p:attrNameLst>
                                          <p:attrName>style.visibility</p:attrName>
                                        </p:attrNameLst>
                                      </p:cBhvr>
                                      <p:to>
                                        <p:strVal val="visible"/>
                                      </p:to>
                                    </p:set>
                                    <p:animEffect transition="in" filter="blinds(horizontal)">
                                      <p:cBhvr>
                                        <p:cTn id="95" dur="500"/>
                                        <p:tgtEl>
                                          <p:spTgt spid="44"/>
                                        </p:tgtEl>
                                      </p:cBhvr>
                                    </p:animEffect>
                                  </p:childTnLst>
                                </p:cTn>
                              </p:par>
                            </p:childTnLst>
                          </p:cTn>
                        </p:par>
                      </p:childTnLst>
                    </p:cTn>
                  </p:par>
                  <p:par>
                    <p:cTn id="96" fill="hold">
                      <p:stCondLst>
                        <p:cond delay="indefinite"/>
                      </p:stCondLst>
                      <p:childTnLst>
                        <p:par>
                          <p:cTn id="97" fill="hold">
                            <p:stCondLst>
                              <p:cond delay="0"/>
                            </p:stCondLst>
                            <p:childTnLst>
                              <p:par>
                                <p:cTn id="98" presetID="3" presetClass="exit" presetSubtype="10" fill="hold" grpId="0" nodeType="clickEffect">
                                  <p:stCondLst>
                                    <p:cond delay="0"/>
                                  </p:stCondLst>
                                  <p:childTnLst>
                                    <p:animEffect transition="out" filter="blinds(horizontal)">
                                      <p:cBhvr>
                                        <p:cTn id="99" dur="500"/>
                                        <p:tgtEl>
                                          <p:spTgt spid="18"/>
                                        </p:tgtEl>
                                      </p:cBhvr>
                                    </p:animEffect>
                                    <p:set>
                                      <p:cBhvr>
                                        <p:cTn id="100" dur="1" fill="hold">
                                          <p:stCondLst>
                                            <p:cond delay="499"/>
                                          </p:stCondLst>
                                        </p:cTn>
                                        <p:tgtEl>
                                          <p:spTgt spid="18"/>
                                        </p:tgtEl>
                                        <p:attrNameLst>
                                          <p:attrName>style.visibility</p:attrName>
                                        </p:attrNameLst>
                                      </p:cBhvr>
                                      <p:to>
                                        <p:strVal val="hidden"/>
                                      </p:to>
                                    </p:set>
                                  </p:childTnLst>
                                </p:cTn>
                              </p:par>
                              <p:par>
                                <p:cTn id="101" presetID="3" presetClass="exit" presetSubtype="10" fill="hold" grpId="0" nodeType="withEffect">
                                  <p:stCondLst>
                                    <p:cond delay="0"/>
                                  </p:stCondLst>
                                  <p:childTnLst>
                                    <p:animEffect transition="out" filter="blinds(horizontal)">
                                      <p:cBhvr>
                                        <p:cTn id="102" dur="500"/>
                                        <p:tgtEl>
                                          <p:spTgt spid="15"/>
                                        </p:tgtEl>
                                      </p:cBhvr>
                                    </p:animEffect>
                                    <p:set>
                                      <p:cBhvr>
                                        <p:cTn id="103" dur="1" fill="hold">
                                          <p:stCondLst>
                                            <p:cond delay="499"/>
                                          </p:stCondLst>
                                        </p:cTn>
                                        <p:tgtEl>
                                          <p:spTgt spid="15"/>
                                        </p:tgtEl>
                                        <p:attrNameLst>
                                          <p:attrName>style.visibility</p:attrName>
                                        </p:attrNameLst>
                                      </p:cBhvr>
                                      <p:to>
                                        <p:strVal val="hidden"/>
                                      </p:to>
                                    </p:set>
                                  </p:childTnLst>
                                </p:cTn>
                              </p:par>
                              <p:par>
                                <p:cTn id="104" presetID="3" presetClass="exit" presetSubtype="10" fill="hold" nodeType="withEffect">
                                  <p:stCondLst>
                                    <p:cond delay="0"/>
                                  </p:stCondLst>
                                  <p:childTnLst>
                                    <p:animEffect transition="out" filter="blinds(horizontal)">
                                      <p:cBhvr>
                                        <p:cTn id="105" dur="500"/>
                                        <p:tgtEl>
                                          <p:spTgt spid="50"/>
                                        </p:tgtEl>
                                      </p:cBhvr>
                                    </p:animEffect>
                                    <p:set>
                                      <p:cBhvr>
                                        <p:cTn id="106" dur="1" fill="hold">
                                          <p:stCondLst>
                                            <p:cond delay="499"/>
                                          </p:stCondLst>
                                        </p:cTn>
                                        <p:tgtEl>
                                          <p:spTgt spid="50"/>
                                        </p:tgtEl>
                                        <p:attrNameLst>
                                          <p:attrName>style.visibility</p:attrName>
                                        </p:attrNameLst>
                                      </p:cBhvr>
                                      <p:to>
                                        <p:strVal val="hidden"/>
                                      </p:to>
                                    </p:set>
                                  </p:childTnLst>
                                </p:cTn>
                              </p:par>
                              <p:par>
                                <p:cTn id="107" presetID="3" presetClass="exit" presetSubtype="10" fill="hold" nodeType="withEffect">
                                  <p:stCondLst>
                                    <p:cond delay="0"/>
                                  </p:stCondLst>
                                  <p:childTnLst>
                                    <p:animEffect transition="out" filter="blinds(horizontal)">
                                      <p:cBhvr>
                                        <p:cTn id="108" dur="500"/>
                                        <p:tgtEl>
                                          <p:spTgt spid="45"/>
                                        </p:tgtEl>
                                      </p:cBhvr>
                                    </p:animEffect>
                                    <p:set>
                                      <p:cBhvr>
                                        <p:cTn id="109" dur="1" fill="hold">
                                          <p:stCondLst>
                                            <p:cond delay="499"/>
                                          </p:stCondLst>
                                        </p:cTn>
                                        <p:tgtEl>
                                          <p:spTgt spid="45"/>
                                        </p:tgtEl>
                                        <p:attrNameLst>
                                          <p:attrName>style.visibility</p:attrName>
                                        </p:attrNameLst>
                                      </p:cBhvr>
                                      <p:to>
                                        <p:strVal val="hidden"/>
                                      </p:to>
                                    </p:set>
                                  </p:childTnLst>
                                </p:cTn>
                              </p:par>
                              <p:par>
                                <p:cTn id="110" presetID="3" presetClass="exit" presetSubtype="10" fill="hold" nodeType="withEffect">
                                  <p:stCondLst>
                                    <p:cond delay="0"/>
                                  </p:stCondLst>
                                  <p:childTnLst>
                                    <p:animEffect transition="out" filter="blinds(horizontal)">
                                      <p:cBhvr>
                                        <p:cTn id="111" dur="500"/>
                                        <p:tgtEl>
                                          <p:spTgt spid="39"/>
                                        </p:tgtEl>
                                      </p:cBhvr>
                                    </p:animEffect>
                                    <p:set>
                                      <p:cBhvr>
                                        <p:cTn id="112" dur="1" fill="hold">
                                          <p:stCondLst>
                                            <p:cond delay="499"/>
                                          </p:stCondLst>
                                        </p:cTn>
                                        <p:tgtEl>
                                          <p:spTgt spid="39"/>
                                        </p:tgtEl>
                                        <p:attrNameLst>
                                          <p:attrName>style.visibility</p:attrName>
                                        </p:attrNameLst>
                                      </p:cBhvr>
                                      <p:to>
                                        <p:strVal val="hidden"/>
                                      </p:to>
                                    </p:set>
                                  </p:childTnLst>
                                </p:cTn>
                              </p:par>
                              <p:par>
                                <p:cTn id="113" presetID="3" presetClass="exit" presetSubtype="10" fill="hold" nodeType="withEffect">
                                  <p:stCondLst>
                                    <p:cond delay="0"/>
                                  </p:stCondLst>
                                  <p:childTnLst>
                                    <p:animEffect transition="out" filter="blinds(horizontal)">
                                      <p:cBhvr>
                                        <p:cTn id="114" dur="500"/>
                                        <p:tgtEl>
                                          <p:spTgt spid="42"/>
                                        </p:tgtEl>
                                      </p:cBhvr>
                                    </p:animEffect>
                                    <p:set>
                                      <p:cBhvr>
                                        <p:cTn id="115" dur="1" fill="hold">
                                          <p:stCondLst>
                                            <p:cond delay="499"/>
                                          </p:stCondLst>
                                        </p:cTn>
                                        <p:tgtEl>
                                          <p:spTgt spid="42"/>
                                        </p:tgtEl>
                                        <p:attrNameLst>
                                          <p:attrName>style.visibility</p:attrName>
                                        </p:attrNameLst>
                                      </p:cBhvr>
                                      <p:to>
                                        <p:strVal val="hidden"/>
                                      </p:to>
                                    </p:set>
                                  </p:childTnLst>
                                </p:cTn>
                              </p:par>
                              <p:par>
                                <p:cTn id="116" presetID="3" presetClass="exit" presetSubtype="10" fill="hold" nodeType="withEffect">
                                  <p:stCondLst>
                                    <p:cond delay="0"/>
                                  </p:stCondLst>
                                  <p:childTnLst>
                                    <p:animEffect transition="out" filter="blinds(horizontal)">
                                      <p:cBhvr>
                                        <p:cTn id="117" dur="500"/>
                                        <p:tgtEl>
                                          <p:spTgt spid="44"/>
                                        </p:tgtEl>
                                      </p:cBhvr>
                                    </p:animEffect>
                                    <p:set>
                                      <p:cBhvr>
                                        <p:cTn id="118" dur="1" fill="hold">
                                          <p:stCondLst>
                                            <p:cond delay="499"/>
                                          </p:stCondLst>
                                        </p:cTn>
                                        <p:tgtEl>
                                          <p:spTgt spid="44"/>
                                        </p:tgtEl>
                                        <p:attrNameLst>
                                          <p:attrName>style.visibility</p:attrName>
                                        </p:attrNameLst>
                                      </p:cBhvr>
                                      <p:to>
                                        <p:strVal val="hidden"/>
                                      </p:to>
                                    </p:set>
                                  </p:childTnLst>
                                </p:cTn>
                              </p:par>
                              <p:par>
                                <p:cTn id="119" presetID="3" presetClass="entr" presetSubtype="10" fill="hold" nodeType="withEffect">
                                  <p:stCondLst>
                                    <p:cond delay="0"/>
                                  </p:stCondLst>
                                  <p:childTnLst>
                                    <p:set>
                                      <p:cBhvr>
                                        <p:cTn id="120" dur="1" fill="hold">
                                          <p:stCondLst>
                                            <p:cond delay="0"/>
                                          </p:stCondLst>
                                        </p:cTn>
                                        <p:tgtEl>
                                          <p:spTgt spid="64"/>
                                        </p:tgtEl>
                                        <p:attrNameLst>
                                          <p:attrName>style.visibility</p:attrName>
                                        </p:attrNameLst>
                                      </p:cBhvr>
                                      <p:to>
                                        <p:strVal val="visible"/>
                                      </p:to>
                                    </p:set>
                                    <p:animEffect transition="in" filter="blinds(horizontal)">
                                      <p:cBhvr>
                                        <p:cTn id="121" dur="500"/>
                                        <p:tgtEl>
                                          <p:spTgt spid="64"/>
                                        </p:tgtEl>
                                      </p:cBhvr>
                                    </p:animEffect>
                                  </p:childTnLst>
                                </p:cTn>
                              </p:par>
                              <p:par>
                                <p:cTn id="122" presetID="3" presetClass="entr" presetSubtype="10" fill="hold" nodeType="withEffect">
                                  <p:stCondLst>
                                    <p:cond delay="0"/>
                                  </p:stCondLst>
                                  <p:childTnLst>
                                    <p:set>
                                      <p:cBhvr>
                                        <p:cTn id="123" dur="1" fill="hold">
                                          <p:stCondLst>
                                            <p:cond delay="0"/>
                                          </p:stCondLst>
                                        </p:cTn>
                                        <p:tgtEl>
                                          <p:spTgt spid="22"/>
                                        </p:tgtEl>
                                        <p:attrNameLst>
                                          <p:attrName>style.visibility</p:attrName>
                                        </p:attrNameLst>
                                      </p:cBhvr>
                                      <p:to>
                                        <p:strVal val="visible"/>
                                      </p:to>
                                    </p:set>
                                    <p:animEffect transition="in" filter="blinds(horizontal)">
                                      <p:cBhvr>
                                        <p:cTn id="124"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5" grpId="0" animBg="1"/>
      <p:bldP spid="15" grpId="1" animBg="1"/>
      <p:bldP spid="18" grpId="0" animBg="1"/>
      <p:bldP spid="18" grpId="1" animBg="1"/>
      <p:bldP spid="33" grpId="0" animBg="1"/>
      <p:bldP spid="40"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Acknowledgments</a:t>
            </a:r>
            <a:endParaRPr lang="en-US" dirty="0"/>
          </a:p>
        </p:txBody>
      </p:sp>
      <p:sp>
        <p:nvSpPr>
          <p:cNvPr id="3" name="Content Placeholder 2"/>
          <p:cNvSpPr>
            <a:spLocks noGrp="1"/>
          </p:cNvSpPr>
          <p:nvPr>
            <p:ph idx="1"/>
          </p:nvPr>
        </p:nvSpPr>
        <p:spPr>
          <a:xfrm>
            <a:off x="1120000" y="1825625"/>
            <a:ext cx="10233800" cy="4724466"/>
          </a:xfrm>
        </p:spPr>
        <p:txBody>
          <a:bodyPr>
            <a:normAutofit/>
          </a:bodyPr>
          <a:lstStyle/>
          <a:p>
            <a:r>
              <a:rPr lang="en-US" sz="4400" dirty="0" smtClean="0"/>
              <a:t>Committee</a:t>
            </a:r>
            <a:endParaRPr lang="en-US" dirty="0" smtClean="0"/>
          </a:p>
          <a:p>
            <a:pPr lvl="1">
              <a:tabLst>
                <a:tab pos="3711575" algn="l"/>
              </a:tabLst>
            </a:pPr>
            <a:r>
              <a:rPr lang="en-US" dirty="0" smtClean="0"/>
              <a:t>Prof. Ioannis Pavlidis</a:t>
            </a:r>
            <a:r>
              <a:rPr lang="en-US" dirty="0"/>
              <a:t>	</a:t>
            </a:r>
            <a:r>
              <a:rPr lang="en-US" dirty="0" smtClean="0"/>
              <a:t>(Dept. of Computer Science) – Chairman</a:t>
            </a:r>
          </a:p>
          <a:p>
            <a:pPr lvl="1">
              <a:tabLst>
                <a:tab pos="3711575" algn="l"/>
              </a:tabLst>
            </a:pPr>
            <a:r>
              <a:rPr lang="en-US" dirty="0" smtClean="0"/>
              <a:t>Prof. </a:t>
            </a:r>
            <a:r>
              <a:rPr lang="en-US" dirty="0"/>
              <a:t>Ricardo </a:t>
            </a:r>
            <a:r>
              <a:rPr lang="en-US" dirty="0" err="1" smtClean="0"/>
              <a:t>Vilalta</a:t>
            </a:r>
            <a:r>
              <a:rPr lang="en-US" dirty="0"/>
              <a:t>	</a:t>
            </a:r>
            <a:r>
              <a:rPr lang="en-US" dirty="0" smtClean="0"/>
              <a:t>(Dept. of Computer Science)</a:t>
            </a:r>
          </a:p>
          <a:p>
            <a:pPr lvl="1">
              <a:tabLst>
                <a:tab pos="3711575" algn="l"/>
              </a:tabLst>
            </a:pPr>
            <a:r>
              <a:rPr lang="en-US" dirty="0" smtClean="0"/>
              <a:t>Prof. </a:t>
            </a:r>
            <a:r>
              <a:rPr lang="en-US" dirty="0" err="1"/>
              <a:t>Zhigang</a:t>
            </a:r>
            <a:r>
              <a:rPr lang="en-US" dirty="0"/>
              <a:t> </a:t>
            </a:r>
            <a:r>
              <a:rPr lang="en-US" dirty="0" smtClean="0"/>
              <a:t>Deng	(Dept. of Computer Science)</a:t>
            </a:r>
            <a:endParaRPr lang="en-US" dirty="0"/>
          </a:p>
          <a:p>
            <a:pPr lvl="1">
              <a:tabLst>
                <a:tab pos="3711575" algn="l"/>
              </a:tabLst>
            </a:pPr>
            <a:r>
              <a:rPr lang="en-US" dirty="0" smtClean="0"/>
              <a:t>Prof. </a:t>
            </a:r>
            <a:r>
              <a:rPr lang="en-US" dirty="0" err="1" smtClean="0"/>
              <a:t>Guoning</a:t>
            </a:r>
            <a:r>
              <a:rPr lang="en-US" dirty="0" smtClean="0"/>
              <a:t> Chen	(Dept. of Computer Science)</a:t>
            </a:r>
          </a:p>
          <a:p>
            <a:pPr lvl="1">
              <a:tabLst>
                <a:tab pos="3711575" algn="l"/>
              </a:tabLst>
            </a:pPr>
            <a:r>
              <a:rPr lang="en-US" dirty="0" smtClean="0"/>
              <a:t>Prof. Brian </a:t>
            </a:r>
            <a:r>
              <a:rPr lang="en-US" dirty="0" err="1" smtClean="0"/>
              <a:t>Uzzi</a:t>
            </a:r>
            <a:r>
              <a:rPr lang="en-US" dirty="0" smtClean="0"/>
              <a:t>	(Northwestern University)</a:t>
            </a:r>
          </a:p>
          <a:p>
            <a:endParaRPr lang="en-US" dirty="0" smtClean="0"/>
          </a:p>
          <a:p>
            <a:r>
              <a:rPr lang="en-US" sz="3600" dirty="0" smtClean="0"/>
              <a:t>All our CPL members</a:t>
            </a:r>
          </a:p>
          <a:p>
            <a:pPr lvl="1"/>
            <a:r>
              <a:rPr lang="en-US" dirty="0" smtClean="0"/>
              <a:t>Dr. </a:t>
            </a:r>
            <a:r>
              <a:rPr lang="en-US" dirty="0" err="1" smtClean="0"/>
              <a:t>Dvijesh</a:t>
            </a:r>
            <a:r>
              <a:rPr lang="en-US" dirty="0" smtClean="0"/>
              <a:t> </a:t>
            </a:r>
            <a:r>
              <a:rPr lang="en-US" dirty="0" err="1" smtClean="0"/>
              <a:t>Shastri</a:t>
            </a:r>
            <a:r>
              <a:rPr lang="en-US" dirty="0" smtClean="0"/>
              <a:t>, Dr. Malcolm </a:t>
            </a:r>
            <a:r>
              <a:rPr lang="en-US" dirty="0" err="1" smtClean="0"/>
              <a:t>Dcosta</a:t>
            </a:r>
            <a:endParaRPr lang="en-US" dirty="0" smtClean="0"/>
          </a:p>
          <a:p>
            <a:pPr lvl="1"/>
            <a:r>
              <a:rPr lang="en-US" dirty="0" smtClean="0"/>
              <a:t>Dinesh, Salah, </a:t>
            </a:r>
            <a:r>
              <a:rPr lang="en-US" dirty="0" err="1" smtClean="0"/>
              <a:t>Muhsin</a:t>
            </a:r>
            <a:r>
              <a:rPr lang="en-US" dirty="0" smtClean="0"/>
              <a:t>, </a:t>
            </a:r>
            <a:r>
              <a:rPr lang="en-US" dirty="0" err="1" smtClean="0"/>
              <a:t>Ashik</a:t>
            </a:r>
            <a:endParaRPr lang="en-US" dirty="0"/>
          </a:p>
        </p:txBody>
      </p:sp>
      <p:pic>
        <p:nvPicPr>
          <p:cNvPr id="6" name="Picture 5"/>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9722607" y="1496594"/>
            <a:ext cx="914400" cy="914400"/>
          </a:xfrm>
          <a:prstGeom prst="ellipse">
            <a:avLst/>
          </a:prstGeom>
        </p:spPr>
      </p:pic>
      <p:pic>
        <p:nvPicPr>
          <p:cNvPr id="7" name="Picture 6"/>
          <p:cNvPicPr>
            <a:picLocks noChangeAspect="1"/>
          </p:cNvPicPr>
          <p:nvPr/>
        </p:nvPicPr>
        <p:blipFill rotWithShape="1">
          <a:blip r:embed="rId4" cstate="print">
            <a:extLst>
              <a:ext uri="{28A0092B-C50C-407E-A947-70E740481C1C}">
                <a14:useLocalDpi xmlns:a14="http://schemas.microsoft.com/office/drawing/2010/main"/>
              </a:ext>
            </a:extLst>
          </a:blip>
          <a:srcRect r="-1973"/>
          <a:stretch/>
        </p:blipFill>
        <p:spPr>
          <a:xfrm>
            <a:off x="7740381" y="1496594"/>
            <a:ext cx="914400" cy="914400"/>
          </a:xfrm>
          <a:prstGeom prst="ellipse">
            <a:avLst/>
          </a:prstGeom>
        </p:spPr>
      </p:pic>
      <p:pic>
        <p:nvPicPr>
          <p:cNvPr id="8" name="Picture 7"/>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8731494" y="1496594"/>
            <a:ext cx="914400" cy="914400"/>
          </a:xfrm>
          <a:prstGeom prst="ellipse">
            <a:avLst/>
          </a:prstGeom>
        </p:spPr>
      </p:pic>
      <p:pic>
        <p:nvPicPr>
          <p:cNvPr id="9" name="Picture 8"/>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6749268" y="1496594"/>
            <a:ext cx="914400" cy="914400"/>
          </a:xfrm>
          <a:prstGeom prst="ellipse">
            <a:avLst/>
          </a:prstGeom>
        </p:spPr>
      </p:pic>
      <p:pic>
        <p:nvPicPr>
          <p:cNvPr id="10" name="Picture 9"/>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10713720" y="1496594"/>
            <a:ext cx="914400" cy="914400"/>
          </a:xfrm>
          <a:prstGeom prst="ellipse">
            <a:avLst/>
          </a:prstGeom>
        </p:spPr>
      </p:pic>
      <p:grpSp>
        <p:nvGrpSpPr>
          <p:cNvPr id="17" name="Group 16"/>
          <p:cNvGrpSpPr/>
          <p:nvPr/>
        </p:nvGrpSpPr>
        <p:grpSpPr>
          <a:xfrm>
            <a:off x="7075299" y="5177497"/>
            <a:ext cx="4552821" cy="731521"/>
            <a:chOff x="7075299" y="5420090"/>
            <a:chExt cx="4552821" cy="731521"/>
          </a:xfrm>
        </p:grpSpPr>
        <p:pic>
          <p:nvPicPr>
            <p:cNvPr id="11" name="Picture 10"/>
            <p:cNvPicPr>
              <a:picLocks noChangeAspect="1"/>
            </p:cNvPicPr>
            <p:nvPr/>
          </p:nvPicPr>
          <p:blipFill rotWithShape="1">
            <a:blip r:embed="rId8" cstate="print">
              <a:extLst>
                <a:ext uri="{28A0092B-C50C-407E-A947-70E740481C1C}">
                  <a14:useLocalDpi xmlns:a14="http://schemas.microsoft.com/office/drawing/2010/main"/>
                </a:ext>
              </a:extLst>
            </a:blip>
            <a:srcRect r="-258"/>
            <a:stretch/>
          </p:blipFill>
          <p:spPr>
            <a:xfrm>
              <a:off x="7075299" y="5420091"/>
              <a:ext cx="731520" cy="731520"/>
            </a:xfrm>
            <a:prstGeom prst="ellipse">
              <a:avLst/>
            </a:prstGeom>
          </p:spPr>
        </p:pic>
        <p:pic>
          <p:nvPicPr>
            <p:cNvPr id="12" name="Picture 11"/>
            <p:cNvPicPr>
              <a:picLocks noChangeAspect="1"/>
            </p:cNvPicPr>
            <p:nvPr/>
          </p:nvPicPr>
          <p:blipFill rotWithShape="1">
            <a:blip r:embed="rId9" cstate="screen">
              <a:extLst>
                <a:ext uri="{28A0092B-C50C-407E-A947-70E740481C1C}">
                  <a14:useLocalDpi xmlns:a14="http://schemas.microsoft.com/office/drawing/2010/main"/>
                </a:ext>
              </a:extLst>
            </a:blip>
            <a:srcRect/>
            <a:stretch/>
          </p:blipFill>
          <p:spPr>
            <a:xfrm>
              <a:off x="7839559" y="5420091"/>
              <a:ext cx="731520" cy="731520"/>
            </a:xfrm>
            <a:prstGeom prst="ellipse">
              <a:avLst/>
            </a:prstGeom>
          </p:spPr>
        </p:pic>
        <p:pic>
          <p:nvPicPr>
            <p:cNvPr id="13" name="Picture 12"/>
            <p:cNvPicPr>
              <a:picLocks noChangeAspect="1"/>
            </p:cNvPicPr>
            <p:nvPr/>
          </p:nvPicPr>
          <p:blipFill rotWithShape="1">
            <a:blip r:embed="rId10" cstate="screen">
              <a:extLst>
                <a:ext uri="{28A0092B-C50C-407E-A947-70E740481C1C}">
                  <a14:useLocalDpi xmlns:a14="http://schemas.microsoft.com/office/drawing/2010/main"/>
                </a:ext>
              </a:extLst>
            </a:blip>
            <a:srcRect/>
            <a:stretch/>
          </p:blipFill>
          <p:spPr>
            <a:xfrm>
              <a:off x="10896600" y="5420090"/>
              <a:ext cx="731520" cy="731520"/>
            </a:xfrm>
            <a:prstGeom prst="ellipse">
              <a:avLst/>
            </a:prstGeom>
          </p:spPr>
        </p:pic>
        <p:pic>
          <p:nvPicPr>
            <p:cNvPr id="14" name="Picture 13"/>
            <p:cNvPicPr>
              <a:picLocks noChangeAspect="1"/>
            </p:cNvPicPr>
            <p:nvPr/>
          </p:nvPicPr>
          <p:blipFill rotWithShape="1">
            <a:blip r:embed="rId11" cstate="screen">
              <a:extLst>
                <a:ext uri="{28A0092B-C50C-407E-A947-70E740481C1C}">
                  <a14:useLocalDpi xmlns:a14="http://schemas.microsoft.com/office/drawing/2010/main"/>
                </a:ext>
              </a:extLst>
            </a:blip>
            <a:srcRect/>
            <a:stretch/>
          </p:blipFill>
          <p:spPr>
            <a:xfrm>
              <a:off x="8603819" y="5420091"/>
              <a:ext cx="731520" cy="731520"/>
            </a:xfrm>
            <a:prstGeom prst="ellipse">
              <a:avLst/>
            </a:prstGeom>
          </p:spPr>
        </p:pic>
        <p:pic>
          <p:nvPicPr>
            <p:cNvPr id="15" name="Picture 14"/>
            <p:cNvPicPr>
              <a:picLocks noChangeAspect="1"/>
            </p:cNvPicPr>
            <p:nvPr/>
          </p:nvPicPr>
          <p:blipFill rotWithShape="1">
            <a:blip r:embed="rId12" cstate="print">
              <a:extLst>
                <a:ext uri="{28A0092B-C50C-407E-A947-70E740481C1C}">
                  <a14:useLocalDpi xmlns:a14="http://schemas.microsoft.com/office/drawing/2010/main"/>
                </a:ext>
              </a:extLst>
            </a:blip>
            <a:srcRect r="-202"/>
            <a:stretch/>
          </p:blipFill>
          <p:spPr>
            <a:xfrm>
              <a:off x="9368079" y="5420091"/>
              <a:ext cx="731520" cy="731520"/>
            </a:xfrm>
            <a:prstGeom prst="ellipse">
              <a:avLst/>
            </a:prstGeom>
          </p:spPr>
        </p:pic>
        <p:pic>
          <p:nvPicPr>
            <p:cNvPr id="16" name="Picture 15"/>
            <p:cNvPicPr>
              <a:picLocks noChangeAspect="1"/>
            </p:cNvPicPr>
            <p:nvPr/>
          </p:nvPicPr>
          <p:blipFill rotWithShape="1">
            <a:blip r:embed="rId13" cstate="screen">
              <a:extLst>
                <a:ext uri="{28A0092B-C50C-407E-A947-70E740481C1C}">
                  <a14:useLocalDpi xmlns:a14="http://schemas.microsoft.com/office/drawing/2010/main"/>
                </a:ext>
              </a:extLst>
            </a:blip>
            <a:srcRect/>
            <a:stretch/>
          </p:blipFill>
          <p:spPr>
            <a:xfrm>
              <a:off x="10132339" y="5420091"/>
              <a:ext cx="731520" cy="731520"/>
            </a:xfrm>
            <a:prstGeom prst="ellipse">
              <a:avLst/>
            </a:prstGeom>
          </p:spPr>
        </p:pic>
      </p:grpSp>
      <p:sp>
        <p:nvSpPr>
          <p:cNvPr id="18" name="Slide Number Placeholder 17"/>
          <p:cNvSpPr>
            <a:spLocks noGrp="1"/>
          </p:cNvSpPr>
          <p:nvPr>
            <p:ph type="sldNum" sz="quarter" idx="12"/>
          </p:nvPr>
        </p:nvSpPr>
        <p:spPr/>
        <p:txBody>
          <a:bodyPr/>
          <a:lstStyle/>
          <a:p>
            <a:fld id="{8B74F74A-7BF3-1C41-9DD5-AD56B693B424}" type="slidenum">
              <a:rPr lang="en-US" smtClean="0"/>
              <a:t>39</a:t>
            </a:fld>
            <a:endParaRPr lang="en-US" dirty="0"/>
          </a:p>
        </p:txBody>
      </p:sp>
    </p:spTree>
    <p:extLst>
      <p:ext uri="{BB962C8B-B14F-4D97-AF65-F5344CB8AC3E}">
        <p14:creationId xmlns:p14="http://schemas.microsoft.com/office/powerpoint/2010/main" val="7948136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blinds(horizontal)">
                                      <p:cBhvr>
                                        <p:cTn id="16" dur="500"/>
                                        <p:tgtEl>
                                          <p:spTgt spid="3">
                                            <p:txEl>
                                              <p:pRg st="3" end="3"/>
                                            </p:txEl>
                                          </p:spTgt>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blinds(horizontal)">
                                      <p:cBhvr>
                                        <p:cTn id="19" dur="500"/>
                                        <p:tgtEl>
                                          <p:spTgt spid="3">
                                            <p:txEl>
                                              <p:pRg st="4" end="4"/>
                                            </p:txEl>
                                          </p:spTgt>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blinds(horizontal)">
                                      <p:cBhvr>
                                        <p:cTn id="22" dur="500"/>
                                        <p:tgtEl>
                                          <p:spTgt spid="3">
                                            <p:txEl>
                                              <p:pRg st="5" end="5"/>
                                            </p:txEl>
                                          </p:spTgt>
                                        </p:tgtEl>
                                      </p:cBhvr>
                                    </p:animEffect>
                                  </p:childTnLst>
                                </p:cTn>
                              </p:par>
                            </p:childTnLst>
                          </p:cTn>
                        </p:par>
                        <p:par>
                          <p:cTn id="23" fill="hold">
                            <p:stCondLst>
                              <p:cond delay="500"/>
                            </p:stCondLst>
                            <p:childTnLst>
                              <p:par>
                                <p:cTn id="24" presetID="3" presetClass="entr" presetSubtype="10" fill="hold" nodeType="after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blinds(horizontal)">
                                      <p:cBhvr>
                                        <p:cTn id="26" dur="1000"/>
                                        <p:tgtEl>
                                          <p:spTgt spid="9"/>
                                        </p:tgtEl>
                                      </p:cBhvr>
                                    </p:animEffect>
                                  </p:childTnLst>
                                </p:cTn>
                              </p:par>
                            </p:childTnLst>
                          </p:cTn>
                        </p:par>
                        <p:par>
                          <p:cTn id="27" fill="hold">
                            <p:stCondLst>
                              <p:cond delay="1500"/>
                            </p:stCondLst>
                            <p:childTnLst>
                              <p:par>
                                <p:cTn id="28" presetID="3" presetClass="entr" presetSubtype="10" fill="hold" nodeType="after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blinds(horizontal)">
                                      <p:cBhvr>
                                        <p:cTn id="30" dur="1000"/>
                                        <p:tgtEl>
                                          <p:spTgt spid="7"/>
                                        </p:tgtEl>
                                      </p:cBhvr>
                                    </p:animEffect>
                                  </p:childTnLst>
                                </p:cTn>
                              </p:par>
                            </p:childTnLst>
                          </p:cTn>
                        </p:par>
                        <p:par>
                          <p:cTn id="31" fill="hold">
                            <p:stCondLst>
                              <p:cond delay="2500"/>
                            </p:stCondLst>
                            <p:childTnLst>
                              <p:par>
                                <p:cTn id="32" presetID="3" presetClass="entr" presetSubtype="10" fill="hold" nodeType="after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blinds(horizontal)">
                                      <p:cBhvr>
                                        <p:cTn id="34" dur="1000"/>
                                        <p:tgtEl>
                                          <p:spTgt spid="8"/>
                                        </p:tgtEl>
                                      </p:cBhvr>
                                    </p:animEffect>
                                  </p:childTnLst>
                                </p:cTn>
                              </p:par>
                            </p:childTnLst>
                          </p:cTn>
                        </p:par>
                        <p:par>
                          <p:cTn id="35" fill="hold">
                            <p:stCondLst>
                              <p:cond delay="3500"/>
                            </p:stCondLst>
                            <p:childTnLst>
                              <p:par>
                                <p:cTn id="36" presetID="3" presetClass="entr" presetSubtype="10" fill="hold" nodeType="afterEffect">
                                  <p:stCondLst>
                                    <p:cond delay="0"/>
                                  </p:stCondLst>
                                  <p:childTnLst>
                                    <p:set>
                                      <p:cBhvr>
                                        <p:cTn id="37" dur="1" fill="hold">
                                          <p:stCondLst>
                                            <p:cond delay="0"/>
                                          </p:stCondLst>
                                        </p:cTn>
                                        <p:tgtEl>
                                          <p:spTgt spid="6"/>
                                        </p:tgtEl>
                                        <p:attrNameLst>
                                          <p:attrName>style.visibility</p:attrName>
                                        </p:attrNameLst>
                                      </p:cBhvr>
                                      <p:to>
                                        <p:strVal val="visible"/>
                                      </p:to>
                                    </p:set>
                                    <p:animEffect transition="in" filter="blinds(horizontal)">
                                      <p:cBhvr>
                                        <p:cTn id="38" dur="1000"/>
                                        <p:tgtEl>
                                          <p:spTgt spid="6"/>
                                        </p:tgtEl>
                                      </p:cBhvr>
                                    </p:animEffect>
                                  </p:childTnLst>
                                </p:cTn>
                              </p:par>
                            </p:childTnLst>
                          </p:cTn>
                        </p:par>
                        <p:par>
                          <p:cTn id="39" fill="hold">
                            <p:stCondLst>
                              <p:cond delay="4500"/>
                            </p:stCondLst>
                            <p:childTnLst>
                              <p:par>
                                <p:cTn id="40" presetID="3" presetClass="entr" presetSubtype="10" fill="hold" nodeType="after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blinds(horizontal)">
                                      <p:cBhvr>
                                        <p:cTn id="42" dur="1000"/>
                                        <p:tgtEl>
                                          <p:spTgt spid="10"/>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nodeType="clickEffect">
                                  <p:stCondLst>
                                    <p:cond delay="0"/>
                                  </p:stCondLst>
                                  <p:childTnLst>
                                    <p:set>
                                      <p:cBhvr>
                                        <p:cTn id="46" dur="1" fill="hold">
                                          <p:stCondLst>
                                            <p:cond delay="0"/>
                                          </p:stCondLst>
                                        </p:cTn>
                                        <p:tgtEl>
                                          <p:spTgt spid="3">
                                            <p:txEl>
                                              <p:pRg st="7" end="7"/>
                                            </p:txEl>
                                          </p:spTgt>
                                        </p:tgtEl>
                                        <p:attrNameLst>
                                          <p:attrName>style.visibility</p:attrName>
                                        </p:attrNameLst>
                                      </p:cBhvr>
                                      <p:to>
                                        <p:strVal val="visible"/>
                                      </p:to>
                                    </p:set>
                                    <p:animEffect transition="in" filter="blinds(horizontal)">
                                      <p:cBhvr>
                                        <p:cTn id="47" dur="500"/>
                                        <p:tgtEl>
                                          <p:spTgt spid="3">
                                            <p:txEl>
                                              <p:pRg st="7" end="7"/>
                                            </p:txEl>
                                          </p:spTgt>
                                        </p:tgtEl>
                                      </p:cBhvr>
                                    </p:animEffect>
                                  </p:childTnLst>
                                </p:cTn>
                              </p:par>
                            </p:childTnLst>
                          </p:cTn>
                        </p:par>
                        <p:par>
                          <p:cTn id="48" fill="hold">
                            <p:stCondLst>
                              <p:cond delay="500"/>
                            </p:stCondLst>
                            <p:childTnLst>
                              <p:par>
                                <p:cTn id="49" presetID="3" presetClass="entr" presetSubtype="10" fill="hold" nodeType="afterEffect">
                                  <p:stCondLst>
                                    <p:cond delay="0"/>
                                  </p:stCondLst>
                                  <p:childTnLst>
                                    <p:set>
                                      <p:cBhvr>
                                        <p:cTn id="50" dur="1" fill="hold">
                                          <p:stCondLst>
                                            <p:cond delay="0"/>
                                          </p:stCondLst>
                                        </p:cTn>
                                        <p:tgtEl>
                                          <p:spTgt spid="3">
                                            <p:txEl>
                                              <p:pRg st="8" end="8"/>
                                            </p:txEl>
                                          </p:spTgt>
                                        </p:tgtEl>
                                        <p:attrNameLst>
                                          <p:attrName>style.visibility</p:attrName>
                                        </p:attrNameLst>
                                      </p:cBhvr>
                                      <p:to>
                                        <p:strVal val="visible"/>
                                      </p:to>
                                    </p:set>
                                    <p:animEffect transition="in" filter="blinds(horizontal)">
                                      <p:cBhvr>
                                        <p:cTn id="51" dur="500"/>
                                        <p:tgtEl>
                                          <p:spTgt spid="3">
                                            <p:txEl>
                                              <p:pRg st="8" end="8"/>
                                            </p:txEl>
                                          </p:spTgt>
                                        </p:tgtEl>
                                      </p:cBhvr>
                                    </p:animEffect>
                                  </p:childTnLst>
                                </p:cTn>
                              </p:par>
                            </p:childTnLst>
                          </p:cTn>
                        </p:par>
                        <p:par>
                          <p:cTn id="52" fill="hold">
                            <p:stCondLst>
                              <p:cond delay="1000"/>
                            </p:stCondLst>
                            <p:childTnLst>
                              <p:par>
                                <p:cTn id="53" presetID="3" presetClass="entr" presetSubtype="10" fill="hold" nodeType="afterEffect">
                                  <p:stCondLst>
                                    <p:cond delay="0"/>
                                  </p:stCondLst>
                                  <p:childTnLst>
                                    <p:set>
                                      <p:cBhvr>
                                        <p:cTn id="54" dur="1" fill="hold">
                                          <p:stCondLst>
                                            <p:cond delay="0"/>
                                          </p:stCondLst>
                                        </p:cTn>
                                        <p:tgtEl>
                                          <p:spTgt spid="3">
                                            <p:txEl>
                                              <p:pRg st="9" end="9"/>
                                            </p:txEl>
                                          </p:spTgt>
                                        </p:tgtEl>
                                        <p:attrNameLst>
                                          <p:attrName>style.visibility</p:attrName>
                                        </p:attrNameLst>
                                      </p:cBhvr>
                                      <p:to>
                                        <p:strVal val="visible"/>
                                      </p:to>
                                    </p:set>
                                    <p:animEffect transition="in" filter="blinds(horizontal)">
                                      <p:cBhvr>
                                        <p:cTn id="55" dur="500"/>
                                        <p:tgtEl>
                                          <p:spTgt spid="3">
                                            <p:txEl>
                                              <p:pRg st="9" end="9"/>
                                            </p:txEl>
                                          </p:spTgt>
                                        </p:tgtEl>
                                      </p:cBhvr>
                                    </p:animEffect>
                                  </p:childTnLst>
                                </p:cTn>
                              </p:par>
                            </p:childTnLst>
                          </p:cTn>
                        </p:par>
                        <p:par>
                          <p:cTn id="56" fill="hold">
                            <p:stCondLst>
                              <p:cond delay="1500"/>
                            </p:stCondLst>
                            <p:childTnLst>
                              <p:par>
                                <p:cTn id="57" presetID="3" presetClass="entr" presetSubtype="10" fill="hold" nodeType="afterEffect">
                                  <p:stCondLst>
                                    <p:cond delay="0"/>
                                  </p:stCondLst>
                                  <p:childTnLst>
                                    <p:set>
                                      <p:cBhvr>
                                        <p:cTn id="58" dur="1" fill="hold">
                                          <p:stCondLst>
                                            <p:cond delay="0"/>
                                          </p:stCondLst>
                                        </p:cTn>
                                        <p:tgtEl>
                                          <p:spTgt spid="17"/>
                                        </p:tgtEl>
                                        <p:attrNameLst>
                                          <p:attrName>style.visibility</p:attrName>
                                        </p:attrNameLst>
                                      </p:cBhvr>
                                      <p:to>
                                        <p:strVal val="visible"/>
                                      </p:to>
                                    </p:set>
                                    <p:animEffect transition="in" filter="blinds(horizontal)">
                                      <p:cBhvr>
                                        <p:cTn id="59" dur="1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a:t>
            </a:r>
            <a:r>
              <a:rPr lang="en-US" dirty="0" smtClean="0"/>
              <a:t>Data Visualization Matters?</a:t>
            </a:r>
            <a:endParaRPr lang="en-US" dirty="0"/>
          </a:p>
        </p:txBody>
      </p:sp>
      <p:sp>
        <p:nvSpPr>
          <p:cNvPr id="3" name="Content Placeholder 2"/>
          <p:cNvSpPr>
            <a:spLocks noGrp="1"/>
          </p:cNvSpPr>
          <p:nvPr>
            <p:ph idx="1"/>
          </p:nvPr>
        </p:nvSpPr>
        <p:spPr/>
        <p:txBody>
          <a:bodyPr>
            <a:noAutofit/>
          </a:bodyPr>
          <a:lstStyle/>
          <a:p>
            <a:pPr marL="238125" lvl="1" indent="-223838">
              <a:lnSpc>
                <a:spcPct val="150000"/>
              </a:lnSpc>
            </a:pPr>
            <a:r>
              <a:rPr lang="en-US" sz="3200" dirty="0" smtClean="0"/>
              <a:t>Visualization facilitates data access</a:t>
            </a:r>
            <a:endParaRPr lang="en-US" sz="3200" dirty="0"/>
          </a:p>
          <a:p>
            <a:pPr marL="238125" lvl="1" indent="-223838">
              <a:lnSpc>
                <a:spcPct val="150000"/>
              </a:lnSpc>
            </a:pPr>
            <a:r>
              <a:rPr lang="en-US" sz="3200" dirty="0" smtClean="0"/>
              <a:t>Visualization brings up patterns </a:t>
            </a:r>
            <a:r>
              <a:rPr lang="en-US" sz="3200" dirty="0"/>
              <a:t>and pattern </a:t>
            </a:r>
            <a:r>
              <a:rPr lang="en-US" sz="3200" dirty="0" smtClean="0"/>
              <a:t>violations</a:t>
            </a:r>
            <a:endParaRPr lang="en-US" sz="3200" dirty="0"/>
          </a:p>
          <a:p>
            <a:pPr marL="238125" lvl="1" indent="-223838">
              <a:lnSpc>
                <a:spcPct val="150000"/>
              </a:lnSpc>
            </a:pPr>
            <a:r>
              <a:rPr lang="en-US" sz="3200" dirty="0"/>
              <a:t>Visualization </a:t>
            </a:r>
            <a:r>
              <a:rPr lang="en-US" sz="3200" dirty="0" smtClean="0"/>
              <a:t>supports actionable insights</a:t>
            </a:r>
            <a:endParaRPr lang="en-US" sz="3200" dirty="0"/>
          </a:p>
          <a:p>
            <a:pPr marL="238125" lvl="1" indent="-223838">
              <a:lnSpc>
                <a:spcPct val="150000"/>
              </a:lnSpc>
            </a:pPr>
            <a:r>
              <a:rPr lang="en-US" sz="3200" dirty="0"/>
              <a:t>Visualization </a:t>
            </a:r>
            <a:r>
              <a:rPr lang="en-US" sz="3200" dirty="0" smtClean="0"/>
              <a:t>aids in the comprehension of big data</a:t>
            </a:r>
            <a:endParaRPr lang="en-US" sz="3200" dirty="0"/>
          </a:p>
        </p:txBody>
      </p:sp>
      <p:sp>
        <p:nvSpPr>
          <p:cNvPr id="6" name="Slide Number Placeholder 5"/>
          <p:cNvSpPr>
            <a:spLocks noGrp="1"/>
          </p:cNvSpPr>
          <p:nvPr>
            <p:ph type="sldNum" sz="quarter" idx="12"/>
          </p:nvPr>
        </p:nvSpPr>
        <p:spPr/>
        <p:txBody>
          <a:bodyPr/>
          <a:lstStyle/>
          <a:p>
            <a:fld id="{8B74F74A-7BF3-1C41-9DD5-AD56B693B424}" type="slidenum">
              <a:rPr lang="en-US" smtClean="0"/>
              <a:t>4</a:t>
            </a:fld>
            <a:endParaRPr lang="en-US" dirty="0"/>
          </a:p>
        </p:txBody>
      </p:sp>
    </p:spTree>
    <p:extLst>
      <p:ext uri="{BB962C8B-B14F-4D97-AF65-F5344CB8AC3E}">
        <p14:creationId xmlns:p14="http://schemas.microsoft.com/office/powerpoint/2010/main" val="18161307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linds(horizontal)">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65125"/>
            <a:ext cx="10515600" cy="5811838"/>
          </a:xfrm>
        </p:spPr>
        <p:txBody>
          <a:bodyPr anchor="ctr">
            <a:normAutofit/>
          </a:bodyPr>
          <a:lstStyle/>
          <a:p>
            <a:pPr marL="0" indent="0" algn="ctr">
              <a:buNone/>
            </a:pPr>
            <a:r>
              <a:rPr lang="en-US" sz="8800" dirty="0" smtClean="0"/>
              <a:t>Thank you!</a:t>
            </a:r>
            <a:endParaRPr lang="en-US" sz="8800" dirty="0"/>
          </a:p>
        </p:txBody>
      </p:sp>
      <p:sp>
        <p:nvSpPr>
          <p:cNvPr id="6" name="Slide Number Placeholder 5"/>
          <p:cNvSpPr>
            <a:spLocks noGrp="1"/>
          </p:cNvSpPr>
          <p:nvPr>
            <p:ph type="sldNum" sz="quarter" idx="12"/>
          </p:nvPr>
        </p:nvSpPr>
        <p:spPr/>
        <p:txBody>
          <a:bodyPr/>
          <a:lstStyle/>
          <a:p>
            <a:fld id="{8B74F74A-7BF3-1C41-9DD5-AD56B693B424}" type="slidenum">
              <a:rPr lang="en-US" smtClean="0"/>
              <a:t>40</a:t>
            </a:fld>
            <a:endParaRPr lang="en-US" dirty="0"/>
          </a:p>
        </p:txBody>
      </p:sp>
    </p:spTree>
    <p:extLst>
      <p:ext uri="{BB962C8B-B14F-4D97-AF65-F5344CB8AC3E}">
        <p14:creationId xmlns:p14="http://schemas.microsoft.com/office/powerpoint/2010/main" val="15747662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4" name="Content Placeholder 3"/>
          <p:cNvSpPr>
            <a:spLocks noGrp="1"/>
          </p:cNvSpPr>
          <p:nvPr>
            <p:ph idx="1"/>
          </p:nvPr>
        </p:nvSpPr>
        <p:spPr/>
        <p:txBody>
          <a:bodyPr>
            <a:normAutofit/>
          </a:bodyPr>
          <a:lstStyle/>
          <a:p>
            <a:pPr>
              <a:lnSpc>
                <a:spcPct val="150000"/>
              </a:lnSpc>
            </a:pPr>
            <a:r>
              <a:rPr lang="en-US" sz="3600" dirty="0" smtClean="0"/>
              <a:t>Appraising academic careers</a:t>
            </a:r>
          </a:p>
          <a:p>
            <a:pPr lvl="1">
              <a:lnSpc>
                <a:spcPct val="150000"/>
              </a:lnSpc>
            </a:pPr>
            <a:r>
              <a:rPr lang="en-US" sz="3200" dirty="0" smtClean="0"/>
              <a:t>Hiring faculty</a:t>
            </a:r>
          </a:p>
          <a:p>
            <a:pPr lvl="1">
              <a:lnSpc>
                <a:spcPct val="150000"/>
              </a:lnSpc>
            </a:pPr>
            <a:r>
              <a:rPr lang="en-US" sz="3200" dirty="0" smtClean="0"/>
              <a:t>Promotion and Tenure</a:t>
            </a:r>
          </a:p>
          <a:p>
            <a:pPr lvl="1">
              <a:lnSpc>
                <a:spcPct val="150000"/>
              </a:lnSpc>
            </a:pPr>
            <a:r>
              <a:rPr lang="en-US" sz="3200" dirty="0" smtClean="0"/>
              <a:t>Peer-reviewing</a:t>
            </a:r>
          </a:p>
          <a:p>
            <a:pPr lvl="1">
              <a:lnSpc>
                <a:spcPct val="150000"/>
              </a:lnSpc>
            </a:pPr>
            <a:r>
              <a:rPr lang="en-US" sz="3200" dirty="0" smtClean="0"/>
              <a:t>Matching students to advisors</a:t>
            </a:r>
          </a:p>
          <a:p>
            <a:pPr lvl="1">
              <a:lnSpc>
                <a:spcPct val="150000"/>
              </a:lnSpc>
            </a:pPr>
            <a:endParaRPr lang="en-US" sz="3200" dirty="0"/>
          </a:p>
        </p:txBody>
      </p:sp>
      <p:grpSp>
        <p:nvGrpSpPr>
          <p:cNvPr id="10" name="Group 9"/>
          <p:cNvGrpSpPr/>
          <p:nvPr/>
        </p:nvGrpSpPr>
        <p:grpSpPr>
          <a:xfrm>
            <a:off x="7124438" y="1976626"/>
            <a:ext cx="4881530" cy="4049336"/>
            <a:chOff x="6999327" y="1431278"/>
            <a:chExt cx="4881530" cy="4049336"/>
          </a:xfrm>
        </p:grpSpPr>
        <p:pic>
          <p:nvPicPr>
            <p:cNvPr id="6" name="Picture 5"/>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9938007" y="3600520"/>
              <a:ext cx="1942850" cy="1880094"/>
            </a:xfrm>
            <a:prstGeom prst="rect">
              <a:avLst/>
            </a:prstGeom>
          </p:spPr>
        </p:pic>
        <p:pic>
          <p:nvPicPr>
            <p:cNvPr id="9" name="Picture 8"/>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677471" y="1431278"/>
              <a:ext cx="2998115" cy="2057276"/>
            </a:xfrm>
            <a:prstGeom prst="rect">
              <a:avLst/>
            </a:prstGeom>
          </p:spPr>
        </p:pic>
        <p:pic>
          <p:nvPicPr>
            <p:cNvPr id="5" name="Picture 4"/>
            <p:cNvPicPr>
              <a:picLocks noChangeAspect="1"/>
            </p:cNvPicPr>
            <p:nvPr/>
          </p:nvPicPr>
          <p:blipFill>
            <a:blip r:embed="rId5"/>
            <a:stretch>
              <a:fillRect/>
            </a:stretch>
          </p:blipFill>
          <p:spPr>
            <a:xfrm>
              <a:off x="6999327" y="3600520"/>
              <a:ext cx="2826714" cy="1880094"/>
            </a:xfrm>
            <a:prstGeom prst="rect">
              <a:avLst/>
            </a:prstGeom>
          </p:spPr>
        </p:pic>
      </p:grpSp>
      <p:sp>
        <p:nvSpPr>
          <p:cNvPr id="8" name="Slide Number Placeholder 7"/>
          <p:cNvSpPr>
            <a:spLocks noGrp="1"/>
          </p:cNvSpPr>
          <p:nvPr>
            <p:ph type="sldNum" sz="quarter" idx="12"/>
          </p:nvPr>
        </p:nvSpPr>
        <p:spPr/>
        <p:txBody>
          <a:bodyPr/>
          <a:lstStyle/>
          <a:p>
            <a:fld id="{8B74F74A-7BF3-1C41-9DD5-AD56B693B424}" type="slidenum">
              <a:rPr lang="en-US" smtClean="0"/>
              <a:t>5</a:t>
            </a:fld>
            <a:endParaRPr lang="en-US" dirty="0"/>
          </a:p>
        </p:txBody>
      </p:sp>
    </p:spTree>
    <p:extLst>
      <p:ext uri="{BB962C8B-B14F-4D97-AF65-F5344CB8AC3E}">
        <p14:creationId xmlns:p14="http://schemas.microsoft.com/office/powerpoint/2010/main" val="1374402723"/>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blinds(horizontal)">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blinds(horizontal)">
                                      <p:cBhvr>
                                        <p:cTn id="12" dur="500"/>
                                        <p:tgtEl>
                                          <p:spTgt spid="4">
                                            <p:txEl>
                                              <p:pRg st="1" end="1"/>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blinds(horizontal)">
                                      <p:cBhvr>
                                        <p:cTn id="15" dur="500"/>
                                        <p:tgtEl>
                                          <p:spTgt spid="4">
                                            <p:txEl>
                                              <p:pRg st="2" end="2"/>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4">
                                            <p:txEl>
                                              <p:pRg st="3" end="3"/>
                                            </p:txEl>
                                          </p:spTgt>
                                        </p:tgtEl>
                                        <p:attrNameLst>
                                          <p:attrName>style.visibility</p:attrName>
                                        </p:attrNameLst>
                                      </p:cBhvr>
                                      <p:to>
                                        <p:strVal val="visible"/>
                                      </p:to>
                                    </p:set>
                                    <p:animEffect transition="in" filter="blinds(horizontal)">
                                      <p:cBhvr>
                                        <p:cTn id="18" dur="500"/>
                                        <p:tgtEl>
                                          <p:spTgt spid="4">
                                            <p:txEl>
                                              <p:pRg st="3" end="3"/>
                                            </p:txEl>
                                          </p:spTgt>
                                        </p:tgtEl>
                                      </p:cBhvr>
                                    </p:animEffect>
                                  </p:childTnLst>
                                </p:cTn>
                              </p:par>
                              <p:par>
                                <p:cTn id="19" presetID="3" presetClass="entr" presetSubtype="10" fill="hold" nodeType="with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animEffect transition="in" filter="blinds(horizontal)">
                                      <p:cBhvr>
                                        <p:cTn id="21" dur="500"/>
                                        <p:tgtEl>
                                          <p:spTgt spid="4">
                                            <p:txEl>
                                              <p:pRg st="4" end="4"/>
                                            </p:txEl>
                                          </p:spTgt>
                                        </p:tgtEl>
                                      </p:cBhvr>
                                    </p:animEffect>
                                  </p:childTnLst>
                                </p:cTn>
                              </p:par>
                              <p:par>
                                <p:cTn id="22" presetID="3" presetClass="entr" presetSubtype="10" fill="hold" nodeType="with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blinds(horizontal)">
                                      <p:cBhvr>
                                        <p:cTn id="24" dur="500"/>
                                        <p:tgtEl>
                                          <p:spTgt spid="5"/>
                                        </p:tgtEl>
                                      </p:cBhvr>
                                    </p:animEffect>
                                  </p:childTnLst>
                                </p:cTn>
                              </p:par>
                              <p:par>
                                <p:cTn id="25" presetID="3" presetClass="entr" presetSubtype="10" fill="hold" nodeType="with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blinds(horizontal)">
                                      <p:cBhvr>
                                        <p:cTn id="27" dur="500"/>
                                        <p:tgtEl>
                                          <p:spTgt spid="9"/>
                                        </p:tgtEl>
                                      </p:cBhvr>
                                    </p:animEffect>
                                  </p:childTnLst>
                                </p:cTn>
                              </p:par>
                              <p:par>
                                <p:cTn id="28" presetID="3" presetClass="entr" presetSubtype="10" fill="hold" nodeType="with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blinds(horizontal)">
                                      <p:cBhvr>
                                        <p:cTn id="3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3" name="Content Placeholder 2"/>
          <p:cNvSpPr>
            <a:spLocks noGrp="1"/>
          </p:cNvSpPr>
          <p:nvPr>
            <p:ph idx="1"/>
          </p:nvPr>
        </p:nvSpPr>
        <p:spPr>
          <a:xfrm>
            <a:off x="1120000" y="1825624"/>
            <a:ext cx="10233800" cy="4868473"/>
          </a:xfrm>
        </p:spPr>
        <p:txBody>
          <a:bodyPr>
            <a:normAutofit/>
          </a:bodyPr>
          <a:lstStyle/>
          <a:p>
            <a:r>
              <a:rPr lang="en-US" dirty="0"/>
              <a:t>C</a:t>
            </a:r>
            <a:r>
              <a:rPr lang="en-US" dirty="0" smtClean="0"/>
              <a:t>urriculum </a:t>
            </a:r>
            <a:r>
              <a:rPr lang="en-US" dirty="0"/>
              <a:t>vitae (CV)</a:t>
            </a:r>
          </a:p>
          <a:p>
            <a:pPr lvl="1"/>
            <a:r>
              <a:rPr lang="en-US" dirty="0" smtClean="0"/>
              <a:t>Lengthy</a:t>
            </a:r>
            <a:endParaRPr lang="en-US" dirty="0"/>
          </a:p>
          <a:p>
            <a:pPr lvl="1"/>
            <a:r>
              <a:rPr lang="en-US" dirty="0"/>
              <a:t>Often convoluted</a:t>
            </a:r>
          </a:p>
          <a:p>
            <a:pPr lvl="1"/>
            <a:r>
              <a:rPr lang="en-US" dirty="0"/>
              <a:t>With potential errors / misses</a:t>
            </a:r>
          </a:p>
          <a:p>
            <a:pPr lvl="1"/>
            <a:r>
              <a:rPr lang="en-US" dirty="0" smtClean="0"/>
              <a:t>Inconsistent content &amp; form</a:t>
            </a:r>
            <a:endParaRPr lang="en-US" dirty="0"/>
          </a:p>
          <a:p>
            <a:endParaRPr lang="en-US" dirty="0" smtClean="0"/>
          </a:p>
          <a:p>
            <a:r>
              <a:rPr lang="en-US" dirty="0" smtClean="0"/>
              <a:t>Difficult and time consuming to analyze academic CVs</a:t>
            </a:r>
          </a:p>
          <a:p>
            <a:pPr lvl="1"/>
            <a:endParaRPr lang="en-US" dirty="0" smtClean="0"/>
          </a:p>
          <a:p>
            <a:r>
              <a:rPr lang="en-US" dirty="0"/>
              <a:t>M</a:t>
            </a:r>
            <a:r>
              <a:rPr lang="en-US" dirty="0" smtClean="0"/>
              <a:t>ethods that can help</a:t>
            </a:r>
          </a:p>
          <a:p>
            <a:pPr lvl="1"/>
            <a:r>
              <a:rPr lang="en-US" dirty="0" smtClean="0"/>
              <a:t>Data Science / Data Analytics / Data Visualization</a:t>
            </a:r>
            <a:endParaRPr lang="en-US" dirty="0"/>
          </a:p>
        </p:txBody>
      </p:sp>
      <p:grpSp>
        <p:nvGrpSpPr>
          <p:cNvPr id="12" name="Group 11"/>
          <p:cNvGrpSpPr/>
          <p:nvPr/>
        </p:nvGrpSpPr>
        <p:grpSpPr>
          <a:xfrm>
            <a:off x="6719839" y="1690688"/>
            <a:ext cx="4240918" cy="2609511"/>
            <a:chOff x="6719839" y="1690688"/>
            <a:chExt cx="4240918" cy="2609511"/>
          </a:xfrm>
        </p:grpSpPr>
        <p:grpSp>
          <p:nvGrpSpPr>
            <p:cNvPr id="9" name="Group 8"/>
            <p:cNvGrpSpPr/>
            <p:nvPr/>
          </p:nvGrpSpPr>
          <p:grpSpPr>
            <a:xfrm>
              <a:off x="6719839" y="1690688"/>
              <a:ext cx="2085713" cy="2609511"/>
              <a:chOff x="6621868" y="1825624"/>
              <a:chExt cx="2085713" cy="2609511"/>
            </a:xfrm>
          </p:grpSpPr>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621868" y="1825624"/>
                <a:ext cx="1780913" cy="2304711"/>
              </a:xfrm>
              <a:prstGeom prst="rect">
                <a:avLst/>
              </a:prstGeom>
              <a:ln>
                <a:solidFill>
                  <a:schemeClr val="bg1"/>
                </a:solidFill>
              </a:ln>
            </p:spPr>
          </p:pic>
          <p:pic>
            <p:nvPicPr>
              <p:cNvPr id="7" name="Picture 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774268" y="1978024"/>
                <a:ext cx="1780913" cy="2304711"/>
              </a:xfrm>
              <a:prstGeom prst="rect">
                <a:avLst/>
              </a:prstGeom>
              <a:ln>
                <a:solidFill>
                  <a:schemeClr val="bg1"/>
                </a:solidFill>
              </a:ln>
            </p:spPr>
          </p:pic>
          <p:pic>
            <p:nvPicPr>
              <p:cNvPr id="8" name="Picture 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926668" y="2130424"/>
                <a:ext cx="1780913" cy="2304711"/>
              </a:xfrm>
              <a:prstGeom prst="rect">
                <a:avLst/>
              </a:prstGeom>
              <a:ln>
                <a:solidFill>
                  <a:schemeClr val="bg1"/>
                </a:solidFill>
              </a:ln>
            </p:spPr>
          </p:pic>
        </p:grpSp>
        <p:sp>
          <p:nvSpPr>
            <p:cNvPr id="11" name="TextBox 10"/>
            <p:cNvSpPr txBox="1"/>
            <p:nvPr/>
          </p:nvSpPr>
          <p:spPr>
            <a:xfrm>
              <a:off x="8805552" y="2777130"/>
              <a:ext cx="2155205" cy="369332"/>
            </a:xfrm>
            <a:prstGeom prst="rect">
              <a:avLst/>
            </a:prstGeom>
            <a:noFill/>
          </p:spPr>
          <p:txBody>
            <a:bodyPr wrap="none" rtlCol="0">
              <a:spAutoFit/>
            </a:bodyPr>
            <a:lstStyle/>
            <a:p>
              <a:r>
                <a:rPr lang="is-IS" dirty="0" smtClean="0"/>
                <a:t>… 30, 40, 50 ... pages</a:t>
              </a:r>
              <a:endParaRPr lang="en-US" dirty="0"/>
            </a:p>
          </p:txBody>
        </p:sp>
      </p:grpSp>
      <p:sp>
        <p:nvSpPr>
          <p:cNvPr id="10" name="Slide Number Placeholder 9"/>
          <p:cNvSpPr>
            <a:spLocks noGrp="1"/>
          </p:cNvSpPr>
          <p:nvPr>
            <p:ph type="sldNum" sz="quarter" idx="12"/>
          </p:nvPr>
        </p:nvSpPr>
        <p:spPr/>
        <p:txBody>
          <a:bodyPr/>
          <a:lstStyle/>
          <a:p>
            <a:fld id="{8B74F74A-7BF3-1C41-9DD5-AD56B693B424}" type="slidenum">
              <a:rPr lang="en-US" smtClean="0"/>
              <a:t>6</a:t>
            </a:fld>
            <a:endParaRPr lang="en-US" dirty="0"/>
          </a:p>
        </p:txBody>
      </p:sp>
    </p:spTree>
    <p:extLst>
      <p:ext uri="{BB962C8B-B14F-4D97-AF65-F5344CB8AC3E}">
        <p14:creationId xmlns:p14="http://schemas.microsoft.com/office/powerpoint/2010/main" val="5563011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blinds(horizontal)">
                                      <p:cBhvr>
                                        <p:cTn id="15" dur="500"/>
                                        <p:tgtEl>
                                          <p:spTgt spid="3">
                                            <p:txEl>
                                              <p:pRg st="2" end="2"/>
                                            </p:txEl>
                                          </p:spTgt>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blinds(horizontal)">
                                      <p:cBhvr>
                                        <p:cTn id="18" dur="500"/>
                                        <p:tgtEl>
                                          <p:spTgt spid="3">
                                            <p:txEl>
                                              <p:pRg st="3" end="3"/>
                                            </p:txEl>
                                          </p:spTgt>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blinds(horizontal)">
                                      <p:cBhvr>
                                        <p:cTn id="21" dur="500"/>
                                        <p:tgtEl>
                                          <p:spTgt spid="3">
                                            <p:txEl>
                                              <p:pRg st="4" end="4"/>
                                            </p:txEl>
                                          </p:spTgt>
                                        </p:tgtEl>
                                      </p:cBhvr>
                                    </p:animEffect>
                                  </p:childTnLst>
                                </p:cTn>
                              </p:par>
                              <p:par>
                                <p:cTn id="22" presetID="3" presetClass="entr" presetSubtype="10" fill="hold"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blinds(horizontal)">
                                      <p:cBhvr>
                                        <p:cTn id="24" dur="500"/>
                                        <p:tgtEl>
                                          <p:spTgt spid="12"/>
                                        </p:tgtEl>
                                      </p:cBhvr>
                                    </p:animEffect>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grpId="0"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blinds(horizontal)">
                                      <p:cBhvr>
                                        <p:cTn id="29" dur="500"/>
                                        <p:tgtEl>
                                          <p:spTgt spid="3">
                                            <p:txEl>
                                              <p:pRg st="6" end="6"/>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3" presetClass="entr" presetSubtype="10" fill="hold" grpId="0" nodeType="clickEffect">
                                  <p:stCondLst>
                                    <p:cond delay="0"/>
                                  </p:stCondLst>
                                  <p:childTnLst>
                                    <p:set>
                                      <p:cBhvr>
                                        <p:cTn id="33" dur="1" fill="hold">
                                          <p:stCondLst>
                                            <p:cond delay="0"/>
                                          </p:stCondLst>
                                        </p:cTn>
                                        <p:tgtEl>
                                          <p:spTgt spid="3">
                                            <p:txEl>
                                              <p:pRg st="8" end="8"/>
                                            </p:txEl>
                                          </p:spTgt>
                                        </p:tgtEl>
                                        <p:attrNameLst>
                                          <p:attrName>style.visibility</p:attrName>
                                        </p:attrNameLst>
                                      </p:cBhvr>
                                      <p:to>
                                        <p:strVal val="visible"/>
                                      </p:to>
                                    </p:set>
                                    <p:animEffect transition="in" filter="blinds(horizontal)">
                                      <p:cBhvr>
                                        <p:cTn id="34" dur="500"/>
                                        <p:tgtEl>
                                          <p:spTgt spid="3">
                                            <p:txEl>
                                              <p:pRg st="8" end="8"/>
                                            </p:txEl>
                                          </p:spTgt>
                                        </p:tgtEl>
                                      </p:cBhvr>
                                    </p:animEffect>
                                  </p:childTnLst>
                                </p:cTn>
                              </p:par>
                              <p:par>
                                <p:cTn id="35" presetID="3" presetClass="entr" presetSubtype="10" fill="hold" grpId="0" nodeType="withEffect">
                                  <p:stCondLst>
                                    <p:cond delay="0"/>
                                  </p:stCondLst>
                                  <p:childTnLst>
                                    <p:set>
                                      <p:cBhvr>
                                        <p:cTn id="36" dur="1" fill="hold">
                                          <p:stCondLst>
                                            <p:cond delay="0"/>
                                          </p:stCondLst>
                                        </p:cTn>
                                        <p:tgtEl>
                                          <p:spTgt spid="3">
                                            <p:txEl>
                                              <p:pRg st="9" end="9"/>
                                            </p:txEl>
                                          </p:spTgt>
                                        </p:tgtEl>
                                        <p:attrNameLst>
                                          <p:attrName>style.visibility</p:attrName>
                                        </p:attrNameLst>
                                      </p:cBhvr>
                                      <p:to>
                                        <p:strVal val="visible"/>
                                      </p:to>
                                    </p:set>
                                    <p:animEffect transition="in" filter="blinds(horizontal)">
                                      <p:cBhvr>
                                        <p:cTn id="37"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Goals of Research</a:t>
            </a:r>
            <a:endParaRPr lang="en-US" dirty="0"/>
          </a:p>
        </p:txBody>
      </p:sp>
      <p:sp>
        <p:nvSpPr>
          <p:cNvPr id="3" name="Content Placeholder 2"/>
          <p:cNvSpPr>
            <a:spLocks noGrp="1"/>
          </p:cNvSpPr>
          <p:nvPr>
            <p:ph idx="1"/>
          </p:nvPr>
        </p:nvSpPr>
        <p:spPr/>
        <p:txBody>
          <a:bodyPr>
            <a:normAutofit lnSpcReduction="10000"/>
          </a:bodyPr>
          <a:lstStyle/>
          <a:p>
            <a:r>
              <a:rPr lang="en-US" dirty="0" smtClean="0"/>
              <a:t>GOAL </a:t>
            </a:r>
            <a:r>
              <a:rPr lang="en-US" sz="3600" dirty="0" smtClean="0"/>
              <a:t>1</a:t>
            </a:r>
            <a:r>
              <a:rPr lang="en-US" dirty="0" smtClean="0"/>
              <a:t>: Articulate a clear, comprehensive, and measurable performance evaluation scheme for academics</a:t>
            </a:r>
          </a:p>
          <a:p>
            <a:pPr lvl="1"/>
            <a:r>
              <a:rPr lang="en-US" dirty="0" smtClean="0"/>
              <a:t>The scheme should reveal causal relationships among merit criteria</a:t>
            </a:r>
          </a:p>
          <a:p>
            <a:pPr lvl="1"/>
            <a:r>
              <a:rPr lang="en-US" dirty="0" smtClean="0"/>
              <a:t>The scheme should be scale invariant</a:t>
            </a:r>
          </a:p>
          <a:p>
            <a:pPr lvl="1"/>
            <a:endParaRPr lang="en-US" dirty="0" smtClean="0"/>
          </a:p>
          <a:p>
            <a:r>
              <a:rPr lang="en-US" dirty="0" smtClean="0"/>
              <a:t>GOAL </a:t>
            </a:r>
            <a:r>
              <a:rPr lang="en-US" sz="3600" dirty="0" smtClean="0"/>
              <a:t>2</a:t>
            </a:r>
            <a:r>
              <a:rPr lang="en-US" dirty="0" smtClean="0"/>
              <a:t>: Design a visualization to bring the said performance evaluation scheme to life</a:t>
            </a:r>
          </a:p>
          <a:p>
            <a:endParaRPr lang="en-US" dirty="0" smtClean="0"/>
          </a:p>
          <a:p>
            <a:r>
              <a:rPr lang="en-US" dirty="0" smtClean="0"/>
              <a:t>GOAL </a:t>
            </a:r>
            <a:r>
              <a:rPr lang="en-US" sz="3600" dirty="0" smtClean="0"/>
              <a:t>3</a:t>
            </a:r>
            <a:r>
              <a:rPr lang="en-US" dirty="0" smtClean="0"/>
              <a:t>: Implement and test the said visualization, drawing from actual public data</a:t>
            </a:r>
          </a:p>
          <a:p>
            <a:pPr lvl="1"/>
            <a:endParaRPr lang="en-US" dirty="0"/>
          </a:p>
        </p:txBody>
      </p:sp>
    </p:spTree>
    <p:extLst>
      <p:ext uri="{BB962C8B-B14F-4D97-AF65-F5344CB8AC3E}">
        <p14:creationId xmlns:p14="http://schemas.microsoft.com/office/powerpoint/2010/main" val="13172687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blinds(horizontal)">
                                      <p:cBhvr>
                                        <p:cTn id="18" dur="500"/>
                                        <p:tgtEl>
                                          <p:spTgt spid="3">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animEffect transition="in" filter="blinds(horizontal)">
                                      <p:cBhvr>
                                        <p:cTn id="23"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Related Work - Software</a:t>
            </a:r>
            <a:endParaRPr lang="en-US" dirty="0"/>
          </a:p>
        </p:txBody>
      </p:sp>
      <p:sp>
        <p:nvSpPr>
          <p:cNvPr id="3" name="Content Placeholder 2"/>
          <p:cNvSpPr>
            <a:spLocks noGrp="1"/>
          </p:cNvSpPr>
          <p:nvPr>
            <p:ph idx="1"/>
          </p:nvPr>
        </p:nvSpPr>
        <p:spPr/>
        <p:txBody>
          <a:bodyPr>
            <a:normAutofit lnSpcReduction="10000"/>
          </a:bodyPr>
          <a:lstStyle/>
          <a:p>
            <a:pPr marL="342900" lvl="1" indent="-342900">
              <a:lnSpc>
                <a:spcPct val="100000"/>
              </a:lnSpc>
            </a:pPr>
            <a:r>
              <a:rPr lang="en-US" sz="3200" dirty="0"/>
              <a:t>Google Scholar </a:t>
            </a:r>
          </a:p>
          <a:p>
            <a:pPr marL="457200" lvl="5" indent="0">
              <a:lnSpc>
                <a:spcPct val="100000"/>
              </a:lnSpc>
              <a:buNone/>
            </a:pPr>
            <a:r>
              <a:rPr lang="en-US" sz="2400" dirty="0"/>
              <a:t>+ Free; inclusive</a:t>
            </a:r>
          </a:p>
          <a:p>
            <a:pPr marL="457200" lvl="5" indent="0">
              <a:lnSpc>
                <a:spcPct val="100000"/>
              </a:lnSpc>
              <a:buNone/>
            </a:pPr>
            <a:r>
              <a:rPr lang="en-US" sz="2400" dirty="0"/>
              <a:t>- Publications only; little visualization</a:t>
            </a:r>
          </a:p>
          <a:p>
            <a:pPr marL="346075" indent="-346075">
              <a:lnSpc>
                <a:spcPct val="100000"/>
              </a:lnSpc>
            </a:pPr>
            <a:r>
              <a:rPr lang="en-US" sz="3600" dirty="0"/>
              <a:t>Scopus </a:t>
            </a:r>
          </a:p>
          <a:p>
            <a:pPr marL="457200" lvl="4" indent="0">
              <a:lnSpc>
                <a:spcPct val="100000"/>
              </a:lnSpc>
              <a:buNone/>
            </a:pPr>
            <a:r>
              <a:rPr lang="en-US" sz="2400" dirty="0"/>
              <a:t>- Subscription based</a:t>
            </a:r>
          </a:p>
          <a:p>
            <a:pPr marL="457200" lvl="4" indent="0">
              <a:lnSpc>
                <a:spcPct val="100000"/>
              </a:lnSpc>
              <a:buNone/>
            </a:pPr>
            <a:r>
              <a:rPr lang="en-US" sz="2400" dirty="0"/>
              <a:t>- Not as inclusive as </a:t>
            </a:r>
            <a:r>
              <a:rPr lang="en-US" sz="2400" dirty="0" smtClean="0"/>
              <a:t>Google Scholar</a:t>
            </a:r>
            <a:endParaRPr lang="en-US" sz="2400" dirty="0"/>
          </a:p>
          <a:p>
            <a:pPr marL="342900" lvl="1" indent="-342900">
              <a:lnSpc>
                <a:spcPct val="100000"/>
              </a:lnSpc>
              <a:spcBef>
                <a:spcPts val="1000"/>
              </a:spcBef>
            </a:pPr>
            <a:r>
              <a:rPr lang="en-US" sz="3200" dirty="0"/>
              <a:t>ORCID</a:t>
            </a:r>
          </a:p>
          <a:p>
            <a:pPr marL="457200" lvl="5" indent="0">
              <a:lnSpc>
                <a:spcPct val="100000"/>
              </a:lnSpc>
              <a:spcBef>
                <a:spcPts val="1000"/>
              </a:spcBef>
              <a:buNone/>
            </a:pPr>
            <a:r>
              <a:rPr lang="en-US" sz="2400" dirty="0"/>
              <a:t>+ Publications; funding </a:t>
            </a:r>
          </a:p>
          <a:p>
            <a:pPr marL="457200" lvl="5" indent="0">
              <a:lnSpc>
                <a:spcPct val="100000"/>
              </a:lnSpc>
              <a:spcBef>
                <a:spcPts val="1000"/>
              </a:spcBef>
              <a:buNone/>
            </a:pPr>
            <a:r>
              <a:rPr lang="en-US" sz="2400" dirty="0"/>
              <a:t>- Requires extensive set-up</a:t>
            </a:r>
          </a:p>
        </p:txBody>
      </p:sp>
      <p:sp>
        <p:nvSpPr>
          <p:cNvPr id="20" name="Slide Number Placeholder 19"/>
          <p:cNvSpPr>
            <a:spLocks noGrp="1"/>
          </p:cNvSpPr>
          <p:nvPr>
            <p:ph type="sldNum" sz="quarter" idx="12"/>
          </p:nvPr>
        </p:nvSpPr>
        <p:spPr/>
        <p:txBody>
          <a:bodyPr/>
          <a:lstStyle/>
          <a:p>
            <a:fld id="{8B74F74A-7BF3-1C41-9DD5-AD56B693B424}" type="slidenum">
              <a:rPr lang="en-US" smtClean="0"/>
              <a:t>8</a:t>
            </a:fld>
            <a:endParaRPr lang="en-US" dirty="0"/>
          </a:p>
        </p:txBody>
      </p:sp>
      <p:grpSp>
        <p:nvGrpSpPr>
          <p:cNvPr id="19" name="Group 18"/>
          <p:cNvGrpSpPr/>
          <p:nvPr/>
        </p:nvGrpSpPr>
        <p:grpSpPr>
          <a:xfrm>
            <a:off x="5048996" y="1521412"/>
            <a:ext cx="6519669" cy="1264231"/>
            <a:chOff x="5048996" y="1521412"/>
            <a:chExt cx="6519669" cy="1264231"/>
          </a:xfrm>
        </p:grpSpPr>
        <p:pic>
          <p:nvPicPr>
            <p:cNvPr id="6" name="Picture 5"/>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048996" y="1555665"/>
              <a:ext cx="1513459" cy="568820"/>
            </a:xfrm>
            <a:prstGeom prst="rect">
              <a:avLst/>
            </a:prstGeom>
          </p:spPr>
        </p:pic>
        <p:pic>
          <p:nvPicPr>
            <p:cNvPr id="4" name="Picture 3"/>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6608357" y="1521412"/>
              <a:ext cx="4960308" cy="1264231"/>
            </a:xfrm>
            <a:prstGeom prst="rect">
              <a:avLst/>
            </a:prstGeom>
          </p:spPr>
        </p:pic>
      </p:grpSp>
      <p:grpSp>
        <p:nvGrpSpPr>
          <p:cNvPr id="18" name="Group 17"/>
          <p:cNvGrpSpPr/>
          <p:nvPr/>
        </p:nvGrpSpPr>
        <p:grpSpPr>
          <a:xfrm>
            <a:off x="4656979" y="3200285"/>
            <a:ext cx="6916467" cy="1602018"/>
            <a:chOff x="4656979" y="3200285"/>
            <a:chExt cx="6916467" cy="1602018"/>
          </a:xfrm>
        </p:grpSpPr>
        <p:grpSp>
          <p:nvGrpSpPr>
            <p:cNvPr id="10" name="Group 9"/>
            <p:cNvGrpSpPr>
              <a:grpSpLocks noChangeAspect="1"/>
            </p:cNvGrpSpPr>
            <p:nvPr/>
          </p:nvGrpSpPr>
          <p:grpSpPr>
            <a:xfrm>
              <a:off x="4656979" y="3330155"/>
              <a:ext cx="2479953" cy="303592"/>
              <a:chOff x="8354028" y="3347983"/>
              <a:chExt cx="3467876" cy="424532"/>
            </a:xfrm>
          </p:grpSpPr>
          <p:pic>
            <p:nvPicPr>
              <p:cNvPr id="8" name="Picture 7"/>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0343624" y="3347983"/>
                <a:ext cx="1478280" cy="424532"/>
              </a:xfrm>
              <a:prstGeom prst="rect">
                <a:avLst/>
              </a:prstGeom>
            </p:spPr>
          </p:pic>
          <p:pic>
            <p:nvPicPr>
              <p:cNvPr id="9" name="Picture 8"/>
              <p:cNvPicPr>
                <a:picLocks noChangeAspect="1"/>
              </p:cNvPicPr>
              <p:nvPr/>
            </p:nvPicPr>
            <p:blipFill>
              <a:blip r:embed="rId6"/>
              <a:stretch>
                <a:fillRect/>
              </a:stretch>
            </p:blipFill>
            <p:spPr>
              <a:xfrm>
                <a:off x="8354028" y="3415792"/>
                <a:ext cx="1778000" cy="279400"/>
              </a:xfrm>
              <a:prstGeom prst="rect">
                <a:avLst/>
              </a:prstGeom>
            </p:spPr>
          </p:pic>
        </p:grpSp>
        <p:pic>
          <p:nvPicPr>
            <p:cNvPr id="5" name="Picture 4"/>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7232265" y="3200285"/>
              <a:ext cx="4341181" cy="1602018"/>
            </a:xfrm>
            <a:prstGeom prst="rect">
              <a:avLst/>
            </a:prstGeom>
          </p:spPr>
        </p:pic>
      </p:grpSp>
      <p:grpSp>
        <p:nvGrpSpPr>
          <p:cNvPr id="22" name="Group 21"/>
          <p:cNvGrpSpPr/>
          <p:nvPr/>
        </p:nvGrpSpPr>
        <p:grpSpPr>
          <a:xfrm>
            <a:off x="5570405" y="4597148"/>
            <a:ext cx="6453955" cy="2119431"/>
            <a:chOff x="5570405" y="4597148"/>
            <a:chExt cx="6453955" cy="2119431"/>
          </a:xfrm>
        </p:grpSpPr>
        <p:grpSp>
          <p:nvGrpSpPr>
            <p:cNvPr id="17" name="Group 16"/>
            <p:cNvGrpSpPr/>
            <p:nvPr/>
          </p:nvGrpSpPr>
          <p:grpSpPr>
            <a:xfrm>
              <a:off x="5570405" y="4597148"/>
              <a:ext cx="2274241" cy="2119431"/>
              <a:chOff x="7155977" y="3312010"/>
              <a:chExt cx="2274241" cy="2119431"/>
            </a:xfrm>
          </p:grpSpPr>
          <p:pic>
            <p:nvPicPr>
              <p:cNvPr id="7" name="Picture 6"/>
              <p:cNvPicPr>
                <a:picLocks noChangeAspect="1"/>
              </p:cNvPicPr>
              <p:nvPr/>
            </p:nvPicPr>
            <p:blipFill>
              <a:blip r:embed="rId8"/>
              <a:stretch>
                <a:fillRect/>
              </a:stretch>
            </p:blipFill>
            <p:spPr>
              <a:xfrm>
                <a:off x="7155977" y="3312010"/>
                <a:ext cx="1127431" cy="346282"/>
              </a:xfrm>
              <a:prstGeom prst="rect">
                <a:avLst/>
              </a:prstGeom>
            </p:spPr>
          </p:pic>
          <p:pic>
            <p:nvPicPr>
              <p:cNvPr id="12" name="Picture 11"/>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7155977" y="3725760"/>
                <a:ext cx="2274241" cy="1705681"/>
              </a:xfrm>
              <a:prstGeom prst="rect">
                <a:avLst/>
              </a:prstGeom>
            </p:spPr>
          </p:pic>
        </p:grpSp>
        <p:pic>
          <p:nvPicPr>
            <p:cNvPr id="21" name="Picture 20"/>
            <p:cNvPicPr>
              <a:picLocks noChangeAspect="1"/>
            </p:cNvPicPr>
            <p:nvPr/>
          </p:nvPicPr>
          <p:blipFill rotWithShape="1">
            <a:blip r:embed="rId10" cstate="print">
              <a:extLst>
                <a:ext uri="{28A0092B-C50C-407E-A947-70E740481C1C}">
                  <a14:useLocalDpi xmlns:a14="http://schemas.microsoft.com/office/drawing/2010/main"/>
                </a:ext>
              </a:extLst>
            </a:blip>
            <a:srcRect/>
            <a:stretch/>
          </p:blipFill>
          <p:spPr>
            <a:xfrm>
              <a:off x="7961080" y="5486400"/>
              <a:ext cx="4063280" cy="859486"/>
            </a:xfrm>
            <a:prstGeom prst="rect">
              <a:avLst/>
            </a:prstGeom>
          </p:spPr>
        </p:pic>
      </p:grpSp>
      <p:grpSp>
        <p:nvGrpSpPr>
          <p:cNvPr id="38" name="Group 37"/>
          <p:cNvGrpSpPr/>
          <p:nvPr/>
        </p:nvGrpSpPr>
        <p:grpSpPr>
          <a:xfrm>
            <a:off x="6306040" y="84109"/>
            <a:ext cx="4124129" cy="3996824"/>
            <a:chOff x="6306040" y="84109"/>
            <a:chExt cx="4124129" cy="3996824"/>
          </a:xfrm>
        </p:grpSpPr>
        <p:grpSp>
          <p:nvGrpSpPr>
            <p:cNvPr id="35" name="Group 34"/>
            <p:cNvGrpSpPr/>
            <p:nvPr/>
          </p:nvGrpSpPr>
          <p:grpSpPr>
            <a:xfrm>
              <a:off x="6791031" y="179456"/>
              <a:ext cx="3639138" cy="3901477"/>
              <a:chOff x="6791031" y="179456"/>
              <a:chExt cx="3639138" cy="3901477"/>
            </a:xfrm>
          </p:grpSpPr>
          <p:grpSp>
            <p:nvGrpSpPr>
              <p:cNvPr id="31" name="Group 30"/>
              <p:cNvGrpSpPr/>
              <p:nvPr/>
            </p:nvGrpSpPr>
            <p:grpSpPr>
              <a:xfrm>
                <a:off x="8111068" y="524933"/>
                <a:ext cx="2184399" cy="3556000"/>
                <a:chOff x="8111068" y="524933"/>
                <a:chExt cx="2184399" cy="3556000"/>
              </a:xfrm>
            </p:grpSpPr>
            <p:cxnSp>
              <p:nvCxnSpPr>
                <p:cNvPr id="25" name="Straight Arrow Connector 24"/>
                <p:cNvCxnSpPr/>
                <p:nvPr/>
              </p:nvCxnSpPr>
              <p:spPr>
                <a:xfrm>
                  <a:off x="8610600" y="524933"/>
                  <a:ext cx="1684867" cy="130069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flipH="1">
                  <a:off x="8111068" y="524933"/>
                  <a:ext cx="499532" cy="355600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sp>
            <p:nvSpPr>
              <p:cNvPr id="34" name="TextBox 33"/>
              <p:cNvSpPr txBox="1"/>
              <p:nvPr/>
            </p:nvSpPr>
            <p:spPr>
              <a:xfrm>
                <a:off x="6791031" y="179456"/>
                <a:ext cx="3639138" cy="338554"/>
              </a:xfrm>
              <a:prstGeom prst="rect">
                <a:avLst/>
              </a:prstGeom>
              <a:noFill/>
            </p:spPr>
            <p:txBody>
              <a:bodyPr wrap="none" rtlCol="0">
                <a:spAutoFit/>
              </a:bodyPr>
              <a:lstStyle/>
              <a:p>
                <a:r>
                  <a:rPr lang="en-US" sz="1600" dirty="0" smtClean="0"/>
                  <a:t>Missing about 2,000 citations, 16 h-index</a:t>
                </a:r>
                <a:endParaRPr lang="en-US" sz="1600" dirty="0"/>
              </a:p>
            </p:txBody>
          </p:sp>
        </p:grpSp>
        <p:pic>
          <p:nvPicPr>
            <p:cNvPr id="37" name="Picture 36"/>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6306040" y="84109"/>
              <a:ext cx="512830" cy="641472"/>
            </a:xfrm>
            <a:prstGeom prst="rect">
              <a:avLst/>
            </a:prstGeom>
          </p:spPr>
        </p:pic>
      </p:grpSp>
    </p:spTree>
    <p:extLst>
      <p:ext uri="{BB962C8B-B14F-4D97-AF65-F5344CB8AC3E}">
        <p14:creationId xmlns:p14="http://schemas.microsoft.com/office/powerpoint/2010/main" val="2176298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blinds(horizontal)">
                                      <p:cBhvr>
                                        <p:cTn id="16" dur="500"/>
                                        <p:tgtEl>
                                          <p:spTgt spid="19"/>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blinds(horizontal)">
                                      <p:cBhvr>
                                        <p:cTn id="21" dur="500"/>
                                        <p:tgtEl>
                                          <p:spTgt spid="3">
                                            <p:txEl>
                                              <p:pRg st="3" end="3"/>
                                            </p:txEl>
                                          </p:spTgt>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blinds(horizontal)">
                                      <p:cBhvr>
                                        <p:cTn id="24" dur="500"/>
                                        <p:tgtEl>
                                          <p:spTgt spid="3">
                                            <p:txEl>
                                              <p:pRg st="4" end="4"/>
                                            </p:txEl>
                                          </p:spTgt>
                                        </p:tgtEl>
                                      </p:cBhvr>
                                    </p:animEffect>
                                  </p:childTnLst>
                                </p:cTn>
                              </p:par>
                              <p:par>
                                <p:cTn id="25" presetID="3" presetClass="entr" presetSubtype="10" fill="hold" grpId="0" nodeType="with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blinds(horizontal)">
                                      <p:cBhvr>
                                        <p:cTn id="27" dur="500"/>
                                        <p:tgtEl>
                                          <p:spTgt spid="3">
                                            <p:txEl>
                                              <p:pRg st="5" end="5"/>
                                            </p:txEl>
                                          </p:spTgt>
                                        </p:tgtEl>
                                      </p:cBhvr>
                                    </p:animEffect>
                                  </p:childTnLst>
                                </p:cTn>
                              </p:par>
                              <p:par>
                                <p:cTn id="28" presetID="3" presetClass="entr" presetSubtype="10" fill="hold" nodeType="with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blinds(horizontal)">
                                      <p:cBhvr>
                                        <p:cTn id="30" dur="500"/>
                                        <p:tgtEl>
                                          <p:spTgt spid="18"/>
                                        </p:tgtEl>
                                      </p:cBhvr>
                                    </p:animEffect>
                                  </p:childTnLst>
                                </p:cTn>
                              </p:par>
                              <p:par>
                                <p:cTn id="31" presetID="3" presetClass="entr" presetSubtype="10" fill="hold" nodeType="withEffect">
                                  <p:stCondLst>
                                    <p:cond delay="0"/>
                                  </p:stCondLst>
                                  <p:childTnLst>
                                    <p:set>
                                      <p:cBhvr>
                                        <p:cTn id="32" dur="1" fill="hold">
                                          <p:stCondLst>
                                            <p:cond delay="0"/>
                                          </p:stCondLst>
                                        </p:cTn>
                                        <p:tgtEl>
                                          <p:spTgt spid="38"/>
                                        </p:tgtEl>
                                        <p:attrNameLst>
                                          <p:attrName>style.visibility</p:attrName>
                                        </p:attrNameLst>
                                      </p:cBhvr>
                                      <p:to>
                                        <p:strVal val="visible"/>
                                      </p:to>
                                    </p:set>
                                    <p:animEffect transition="in" filter="blinds(horizontal)">
                                      <p:cBhvr>
                                        <p:cTn id="33" dur="500"/>
                                        <p:tgtEl>
                                          <p:spTgt spid="38"/>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grpId="0" nodeType="clickEffect">
                                  <p:stCondLst>
                                    <p:cond delay="0"/>
                                  </p:stCondLst>
                                  <p:childTnLst>
                                    <p:set>
                                      <p:cBhvr>
                                        <p:cTn id="37" dur="1" fill="hold">
                                          <p:stCondLst>
                                            <p:cond delay="0"/>
                                          </p:stCondLst>
                                        </p:cTn>
                                        <p:tgtEl>
                                          <p:spTgt spid="3">
                                            <p:txEl>
                                              <p:pRg st="6" end="6"/>
                                            </p:txEl>
                                          </p:spTgt>
                                        </p:tgtEl>
                                        <p:attrNameLst>
                                          <p:attrName>style.visibility</p:attrName>
                                        </p:attrNameLst>
                                      </p:cBhvr>
                                      <p:to>
                                        <p:strVal val="visible"/>
                                      </p:to>
                                    </p:set>
                                    <p:animEffect transition="in" filter="blinds(horizontal)">
                                      <p:cBhvr>
                                        <p:cTn id="38" dur="500"/>
                                        <p:tgtEl>
                                          <p:spTgt spid="3">
                                            <p:txEl>
                                              <p:pRg st="6" end="6"/>
                                            </p:txEl>
                                          </p:spTgt>
                                        </p:tgtEl>
                                      </p:cBhvr>
                                    </p:animEffect>
                                  </p:childTnLst>
                                </p:cTn>
                              </p:par>
                              <p:par>
                                <p:cTn id="39" presetID="3" presetClass="entr" presetSubtype="10" fill="hold" grpId="0" nodeType="withEffect">
                                  <p:stCondLst>
                                    <p:cond delay="0"/>
                                  </p:stCondLst>
                                  <p:childTnLst>
                                    <p:set>
                                      <p:cBhvr>
                                        <p:cTn id="40" dur="1" fill="hold">
                                          <p:stCondLst>
                                            <p:cond delay="0"/>
                                          </p:stCondLst>
                                        </p:cTn>
                                        <p:tgtEl>
                                          <p:spTgt spid="3">
                                            <p:txEl>
                                              <p:pRg st="7" end="7"/>
                                            </p:txEl>
                                          </p:spTgt>
                                        </p:tgtEl>
                                        <p:attrNameLst>
                                          <p:attrName>style.visibility</p:attrName>
                                        </p:attrNameLst>
                                      </p:cBhvr>
                                      <p:to>
                                        <p:strVal val="visible"/>
                                      </p:to>
                                    </p:set>
                                    <p:animEffect transition="in" filter="blinds(horizontal)">
                                      <p:cBhvr>
                                        <p:cTn id="41" dur="500"/>
                                        <p:tgtEl>
                                          <p:spTgt spid="3">
                                            <p:txEl>
                                              <p:pRg st="7" end="7"/>
                                            </p:txEl>
                                          </p:spTgt>
                                        </p:tgtEl>
                                      </p:cBhvr>
                                    </p:animEffect>
                                  </p:childTnLst>
                                </p:cTn>
                              </p:par>
                              <p:par>
                                <p:cTn id="42" presetID="3" presetClass="entr" presetSubtype="10" fill="hold" grpId="0" nodeType="withEffect">
                                  <p:stCondLst>
                                    <p:cond delay="0"/>
                                  </p:stCondLst>
                                  <p:childTnLst>
                                    <p:set>
                                      <p:cBhvr>
                                        <p:cTn id="43" dur="1" fill="hold">
                                          <p:stCondLst>
                                            <p:cond delay="0"/>
                                          </p:stCondLst>
                                        </p:cTn>
                                        <p:tgtEl>
                                          <p:spTgt spid="3">
                                            <p:txEl>
                                              <p:pRg st="8" end="8"/>
                                            </p:txEl>
                                          </p:spTgt>
                                        </p:tgtEl>
                                        <p:attrNameLst>
                                          <p:attrName>style.visibility</p:attrName>
                                        </p:attrNameLst>
                                      </p:cBhvr>
                                      <p:to>
                                        <p:strVal val="visible"/>
                                      </p:to>
                                    </p:set>
                                    <p:animEffect transition="in" filter="blinds(horizontal)">
                                      <p:cBhvr>
                                        <p:cTn id="44" dur="500"/>
                                        <p:tgtEl>
                                          <p:spTgt spid="3">
                                            <p:txEl>
                                              <p:pRg st="8" end="8"/>
                                            </p:txEl>
                                          </p:spTgt>
                                        </p:tgtEl>
                                      </p:cBhvr>
                                    </p:animEffect>
                                  </p:childTnLst>
                                </p:cTn>
                              </p:par>
                              <p:par>
                                <p:cTn id="45" presetID="3" presetClass="entr" presetSubtype="10" fill="hold" nodeType="withEffect">
                                  <p:stCondLst>
                                    <p:cond delay="0"/>
                                  </p:stCondLst>
                                  <p:childTnLst>
                                    <p:set>
                                      <p:cBhvr>
                                        <p:cTn id="46" dur="1" fill="hold">
                                          <p:stCondLst>
                                            <p:cond delay="0"/>
                                          </p:stCondLst>
                                        </p:cTn>
                                        <p:tgtEl>
                                          <p:spTgt spid="22"/>
                                        </p:tgtEl>
                                        <p:attrNameLst>
                                          <p:attrName>style.visibility</p:attrName>
                                        </p:attrNameLst>
                                      </p:cBhvr>
                                      <p:to>
                                        <p:strVal val="visible"/>
                                      </p:to>
                                    </p:set>
                                    <p:animEffect transition="in" filter="blinds(horizontal)">
                                      <p:cBhvr>
                                        <p:cTn id="4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Related </a:t>
            </a:r>
            <a:r>
              <a:rPr lang="en-US" dirty="0"/>
              <a:t>Work - </a:t>
            </a:r>
            <a:r>
              <a:rPr lang="en-US" dirty="0" smtClean="0"/>
              <a:t>Literature</a:t>
            </a:r>
            <a:endParaRPr lang="en-US"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1978952252"/>
              </p:ext>
            </p:extLst>
          </p:nvPr>
        </p:nvGraphicFramePr>
        <p:xfrm>
          <a:off x="1120775" y="1825625"/>
          <a:ext cx="10233024" cy="4394200"/>
        </p:xfrm>
        <a:graphic>
          <a:graphicData uri="http://schemas.openxmlformats.org/drawingml/2006/table">
            <a:tbl>
              <a:tblPr firstRow="1" bandRow="1">
                <a:tableStyleId>{5C22544A-7EE6-4342-B048-85BDC9FD1C3A}</a:tableStyleId>
              </a:tblPr>
              <a:tblGrid>
                <a:gridCol w="4594225"/>
                <a:gridCol w="1845129"/>
                <a:gridCol w="669471"/>
                <a:gridCol w="3124199"/>
              </a:tblGrid>
              <a:tr h="370840">
                <a:tc>
                  <a:txBody>
                    <a:bodyPr/>
                    <a:lstStyle/>
                    <a:p>
                      <a:pPr algn="ctr"/>
                      <a:r>
                        <a:rPr lang="en-US" sz="1800" dirty="0" smtClean="0"/>
                        <a:t>Article</a:t>
                      </a:r>
                      <a:endParaRPr lang="en-US" sz="1800" dirty="0"/>
                    </a:p>
                  </a:txBody>
                  <a:tcPr/>
                </a:tc>
                <a:tc>
                  <a:txBody>
                    <a:bodyPr/>
                    <a:lstStyle/>
                    <a:p>
                      <a:pPr algn="ctr"/>
                      <a:r>
                        <a:rPr lang="en-US" sz="1800" dirty="0" smtClean="0"/>
                        <a:t>Author</a:t>
                      </a:r>
                      <a:endParaRPr lang="en-US" sz="1800" dirty="0"/>
                    </a:p>
                  </a:txBody>
                  <a:tcPr/>
                </a:tc>
                <a:tc>
                  <a:txBody>
                    <a:bodyPr/>
                    <a:lstStyle/>
                    <a:p>
                      <a:pPr algn="ctr"/>
                      <a:r>
                        <a:rPr lang="en-US" sz="1800" dirty="0" smtClean="0"/>
                        <a:t>Year</a:t>
                      </a:r>
                      <a:endParaRPr lang="en-US" sz="1800" dirty="0"/>
                    </a:p>
                  </a:txBody>
                  <a:tcPr/>
                </a:tc>
                <a:tc>
                  <a:txBody>
                    <a:bodyPr/>
                    <a:lstStyle/>
                    <a:p>
                      <a:pPr algn="ctr"/>
                      <a:r>
                        <a:rPr lang="en-US" sz="1800" dirty="0" smtClean="0"/>
                        <a:t>Conclusion</a:t>
                      </a:r>
                      <a:endParaRPr lang="en-US" sz="1800" dirty="0"/>
                    </a:p>
                  </a:txBody>
                  <a:tcPr/>
                </a:tc>
              </a:tr>
              <a:tr h="370840">
                <a:tc>
                  <a:txBody>
                    <a:bodyPr/>
                    <a:lstStyle/>
                    <a:p>
                      <a:pPr algn="l"/>
                      <a:r>
                        <a:rPr lang="en-US" sz="1600" dirty="0" smtClean="0"/>
                        <a:t>“Visualization of the citation impact environments of scientific journals”</a:t>
                      </a:r>
                    </a:p>
                    <a:p>
                      <a:pPr algn="l"/>
                      <a:r>
                        <a:rPr lang="en-US" sz="1600" i="1" dirty="0" smtClean="0"/>
                        <a:t>Journal of the American Society for Information Science and Technology</a:t>
                      </a:r>
                      <a:endParaRPr lang="en-US" sz="1600" i="1" dirty="0"/>
                    </a:p>
                  </a:txBody>
                  <a:tcPr/>
                </a:tc>
                <a:tc>
                  <a:txBody>
                    <a:bodyPr/>
                    <a:lstStyle/>
                    <a:p>
                      <a:pPr algn="l"/>
                      <a:r>
                        <a:rPr lang="en-US" sz="1600" dirty="0" smtClean="0"/>
                        <a:t>L </a:t>
                      </a:r>
                      <a:r>
                        <a:rPr lang="en-US" sz="1600" dirty="0" err="1" smtClean="0"/>
                        <a:t>Leydesdorff</a:t>
                      </a:r>
                      <a:endParaRPr lang="en-US" sz="1600" dirty="0"/>
                    </a:p>
                  </a:txBody>
                  <a:tcPr/>
                </a:tc>
                <a:tc>
                  <a:txBody>
                    <a:bodyPr/>
                    <a:lstStyle/>
                    <a:p>
                      <a:pPr algn="ctr"/>
                      <a:r>
                        <a:rPr lang="en-US" sz="1600" dirty="0" smtClean="0"/>
                        <a:t>2007</a:t>
                      </a:r>
                      <a:endParaRPr lang="en-US" sz="1600" dirty="0"/>
                    </a:p>
                  </a:txBody>
                  <a:tcPr/>
                </a:tc>
                <a:tc>
                  <a:txBody>
                    <a:bodyPr/>
                    <a:lstStyle/>
                    <a:p>
                      <a:pPr algn="l"/>
                      <a:r>
                        <a:rPr lang="en-US" sz="1600" kern="1200" dirty="0" smtClean="0">
                          <a:solidFill>
                            <a:schemeClr val="dk1"/>
                          </a:solidFill>
                          <a:effectLst/>
                          <a:latin typeface="+mn-lt"/>
                          <a:ea typeface="+mn-ea"/>
                          <a:cs typeface="+mn-cs"/>
                        </a:rPr>
                        <a:t>Effort focused on visualizing citation patterns using a </a:t>
                      </a:r>
                      <a:r>
                        <a:rPr lang="en-US" sz="1600" kern="1200" baseline="0" dirty="0" smtClean="0">
                          <a:solidFill>
                            <a:schemeClr val="dk1"/>
                          </a:solidFill>
                          <a:effectLst/>
                          <a:latin typeface="+mn-lt"/>
                          <a:ea typeface="+mn-ea"/>
                          <a:cs typeface="+mn-cs"/>
                        </a:rPr>
                        <a:t>journal data set</a:t>
                      </a:r>
                      <a:endParaRPr lang="en-US" sz="1600"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smtClean="0"/>
                        <a:t>“Augmenting </a:t>
                      </a:r>
                      <a:r>
                        <a:rPr lang="en-US" sz="1600" dirty="0" smtClean="0"/>
                        <a:t>the exploration of digital libraries with </a:t>
                      </a:r>
                      <a:r>
                        <a:rPr lang="en-US" sz="1600" smtClean="0"/>
                        <a:t>web-based visualizations”</a:t>
                      </a:r>
                    </a:p>
                    <a:p>
                      <a:pPr marL="0" marR="0" indent="0" algn="l" defTabSz="914400" rtl="0" eaLnBrk="1" fontAlgn="auto" latinLnBrk="0" hangingPunct="1">
                        <a:lnSpc>
                          <a:spcPct val="100000"/>
                        </a:lnSpc>
                        <a:spcBef>
                          <a:spcPts val="0"/>
                        </a:spcBef>
                        <a:spcAft>
                          <a:spcPts val="0"/>
                        </a:spcAft>
                        <a:buClrTx/>
                        <a:buSzTx/>
                        <a:buFontTx/>
                        <a:buNone/>
                        <a:tabLst/>
                        <a:defRPr/>
                      </a:pPr>
                      <a:r>
                        <a:rPr lang="en-US" sz="1600" i="1" kern="1200" smtClean="0">
                          <a:solidFill>
                            <a:schemeClr val="dk1"/>
                          </a:solidFill>
                          <a:effectLst/>
                          <a:latin typeface="+mn-lt"/>
                          <a:ea typeface="+mn-ea"/>
                          <a:cs typeface="+mn-cs"/>
                        </a:rPr>
                        <a:t>IEEE Fourth </a:t>
                      </a:r>
                      <a:r>
                        <a:rPr lang="en-US" sz="1600" i="1" kern="1200" dirty="0" smtClean="0">
                          <a:solidFill>
                            <a:schemeClr val="dk1"/>
                          </a:solidFill>
                          <a:effectLst/>
                          <a:latin typeface="+mn-lt"/>
                          <a:ea typeface="+mn-ea"/>
                          <a:cs typeface="+mn-cs"/>
                        </a:rPr>
                        <a:t>International Conference on Digital Information Management (ICDIM </a:t>
                      </a:r>
                      <a:r>
                        <a:rPr lang="en-US" sz="1600" i="1" kern="1200" smtClean="0">
                          <a:solidFill>
                            <a:schemeClr val="dk1"/>
                          </a:solidFill>
                          <a:effectLst/>
                          <a:latin typeface="+mn-lt"/>
                          <a:ea typeface="+mn-ea"/>
                          <a:cs typeface="+mn-cs"/>
                        </a:rPr>
                        <a:t>2009)</a:t>
                      </a:r>
                      <a:endParaRPr lang="en-US" sz="1600" i="1" dirty="0" smtClean="0">
                        <a:effectLst/>
                      </a:endParaRPr>
                    </a:p>
                  </a:txBody>
                  <a:tcPr/>
                </a:tc>
                <a:tc>
                  <a:txBody>
                    <a:bodyPr/>
                    <a:lstStyle/>
                    <a:p>
                      <a:pPr algn="l"/>
                      <a:r>
                        <a:rPr lang="en-US" sz="1600" dirty="0" smtClean="0"/>
                        <a:t>P Bergstrom </a:t>
                      </a:r>
                    </a:p>
                    <a:p>
                      <a:pPr algn="l"/>
                      <a:r>
                        <a:rPr lang="en-US" sz="1600" dirty="0" smtClean="0"/>
                        <a:t>D Atkinson</a:t>
                      </a:r>
                    </a:p>
                  </a:txBody>
                  <a:tcPr/>
                </a:tc>
                <a:tc>
                  <a:txBody>
                    <a:bodyPr/>
                    <a:lstStyle/>
                    <a:p>
                      <a:pPr algn="ctr"/>
                      <a:r>
                        <a:rPr lang="en-US" sz="1600" dirty="0" smtClean="0"/>
                        <a:t>2009</a:t>
                      </a:r>
                      <a:endParaRPr lang="en-US" sz="1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kern="1200" dirty="0" smtClean="0">
                          <a:solidFill>
                            <a:schemeClr val="dk1"/>
                          </a:solidFill>
                          <a:effectLst/>
                          <a:latin typeface="+mn-lt"/>
                          <a:ea typeface="+mn-ea"/>
                          <a:cs typeface="+mn-cs"/>
                        </a:rPr>
                        <a:t>Exploring patterns in the literature</a:t>
                      </a:r>
                      <a:r>
                        <a:rPr lang="en-US" sz="1600" kern="1200" baseline="0" dirty="0" smtClean="0">
                          <a:solidFill>
                            <a:schemeClr val="dk1"/>
                          </a:solidFill>
                          <a:effectLst/>
                          <a:latin typeface="+mn-lt"/>
                          <a:ea typeface="+mn-ea"/>
                          <a:cs typeface="+mn-cs"/>
                        </a:rPr>
                        <a:t> u</a:t>
                      </a:r>
                      <a:r>
                        <a:rPr lang="en-US" sz="1600" kern="1200" dirty="0" smtClean="0">
                          <a:solidFill>
                            <a:schemeClr val="dk1"/>
                          </a:solidFill>
                          <a:effectLst/>
                          <a:latin typeface="+mn-lt"/>
                          <a:ea typeface="+mn-ea"/>
                          <a:cs typeface="+mn-cs"/>
                        </a:rPr>
                        <a:t>sing a static data set</a:t>
                      </a:r>
                      <a:r>
                        <a:rPr lang="en-US" sz="1600" kern="1200" baseline="0" dirty="0" smtClean="0">
                          <a:solidFill>
                            <a:schemeClr val="dk1"/>
                          </a:solidFill>
                          <a:effectLst/>
                          <a:latin typeface="+mn-lt"/>
                          <a:ea typeface="+mn-ea"/>
                          <a:cs typeface="+mn-cs"/>
                        </a:rPr>
                        <a:t> at </a:t>
                      </a:r>
                      <a:r>
                        <a:rPr lang="en-US" sz="1600" kern="1200" dirty="0" err="1" smtClean="0">
                          <a:solidFill>
                            <a:schemeClr val="dk1"/>
                          </a:solidFill>
                          <a:effectLst/>
                          <a:latin typeface="+mn-lt"/>
                          <a:ea typeface="+mn-ea"/>
                          <a:cs typeface="+mn-cs"/>
                        </a:rPr>
                        <a:t>CiteSeer</a:t>
                      </a:r>
                      <a:endParaRPr lang="en-US" sz="1600" dirty="0" smtClean="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kern="1200" dirty="0" smtClean="0">
                          <a:solidFill>
                            <a:schemeClr val="dk1"/>
                          </a:solidFill>
                          <a:effectLst/>
                          <a:latin typeface="+mn-lt"/>
                          <a:ea typeface="+mn-ea"/>
                          <a:cs typeface="+mn-cs"/>
                        </a:rPr>
                        <a:t>“</a:t>
                      </a:r>
                      <a:r>
                        <a:rPr lang="en-US" sz="1600" kern="1200" dirty="0" err="1" smtClean="0">
                          <a:solidFill>
                            <a:schemeClr val="dk1"/>
                          </a:solidFill>
                          <a:effectLst/>
                          <a:latin typeface="+mn-lt"/>
                          <a:ea typeface="+mn-ea"/>
                          <a:cs typeface="+mn-cs"/>
                        </a:rPr>
                        <a:t>SciVal</a:t>
                      </a:r>
                      <a:r>
                        <a:rPr lang="en-US" sz="1600" kern="1200" dirty="0" smtClean="0">
                          <a:solidFill>
                            <a:schemeClr val="dk1"/>
                          </a:solidFill>
                          <a:effectLst/>
                          <a:latin typeface="+mn-lt"/>
                          <a:ea typeface="+mn-ea"/>
                          <a:cs typeface="+mn-cs"/>
                        </a:rPr>
                        <a:t> experts: A collaborative tool”</a:t>
                      </a:r>
                      <a:endParaRPr lang="en-US" sz="1600" kern="1200" baseline="0" dirty="0" smtClean="0">
                        <a:solidFill>
                          <a:schemeClr val="dk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600" i="1" kern="1200" dirty="0" smtClean="0">
                          <a:solidFill>
                            <a:schemeClr val="dk1"/>
                          </a:solidFill>
                          <a:effectLst/>
                          <a:latin typeface="+mn-lt"/>
                          <a:ea typeface="+mn-ea"/>
                          <a:cs typeface="+mn-cs"/>
                        </a:rPr>
                        <a:t>Medical Reference Services Quarterly</a:t>
                      </a:r>
                      <a:endParaRPr lang="en-US" sz="1600" dirty="0"/>
                    </a:p>
                  </a:txBody>
                  <a:tcPr/>
                </a:tc>
                <a:tc>
                  <a:txBody>
                    <a:bodyPr/>
                    <a:lstStyle/>
                    <a:p>
                      <a:pPr algn="l"/>
                      <a:r>
                        <a:rPr lang="en-US" sz="1600" dirty="0" smtClean="0"/>
                        <a:t>E </a:t>
                      </a:r>
                      <a:r>
                        <a:rPr lang="en-US" sz="1600" dirty="0" err="1" smtClean="0"/>
                        <a:t>Vardell</a:t>
                      </a:r>
                      <a:endParaRPr lang="en-US" sz="1600" dirty="0" smtClean="0"/>
                    </a:p>
                    <a:p>
                      <a:pPr algn="l"/>
                      <a:r>
                        <a:rPr lang="en-US" sz="1600" dirty="0" smtClean="0"/>
                        <a:t>T </a:t>
                      </a:r>
                      <a:r>
                        <a:rPr lang="en-US" sz="1600" dirty="0" err="1" smtClean="0"/>
                        <a:t>Feddern</a:t>
                      </a:r>
                      <a:r>
                        <a:rPr lang="en-US" sz="1600" baseline="0" dirty="0" err="1" smtClean="0"/>
                        <a:t>-</a:t>
                      </a:r>
                      <a:r>
                        <a:rPr lang="en-US" sz="1600" dirty="0" err="1" smtClean="0"/>
                        <a:t>Bekcan</a:t>
                      </a:r>
                      <a:endParaRPr lang="en-US" sz="1600" dirty="0" smtClean="0"/>
                    </a:p>
                    <a:p>
                      <a:pPr algn="l"/>
                      <a:r>
                        <a:rPr lang="en-US" sz="1600" dirty="0" smtClean="0"/>
                        <a:t>M Moore</a:t>
                      </a:r>
                      <a:endParaRPr lang="en-US" sz="1600" dirty="0"/>
                    </a:p>
                  </a:txBody>
                  <a:tcPr/>
                </a:tc>
                <a:tc>
                  <a:txBody>
                    <a:bodyPr/>
                    <a:lstStyle/>
                    <a:p>
                      <a:pPr algn="ctr"/>
                      <a:r>
                        <a:rPr lang="en-US" sz="1600" dirty="0" smtClean="0"/>
                        <a:t>2011</a:t>
                      </a:r>
                      <a:endParaRPr lang="en-US" sz="1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kern="1200" dirty="0" smtClean="0">
                          <a:solidFill>
                            <a:schemeClr val="dk1"/>
                          </a:solidFill>
                          <a:effectLst/>
                          <a:latin typeface="+mn-lt"/>
                          <a:ea typeface="+mn-ea"/>
                          <a:cs typeface="+mn-cs"/>
                        </a:rPr>
                        <a:t>Summary</a:t>
                      </a:r>
                      <a:r>
                        <a:rPr lang="en-US" sz="1600" kern="1200" baseline="0" dirty="0" smtClean="0">
                          <a:solidFill>
                            <a:schemeClr val="dk1"/>
                          </a:solidFill>
                          <a:effectLst/>
                          <a:latin typeface="+mn-lt"/>
                          <a:ea typeface="+mn-ea"/>
                          <a:cs typeface="+mn-cs"/>
                        </a:rPr>
                        <a:t> of</a:t>
                      </a:r>
                      <a:r>
                        <a:rPr lang="en-US" sz="1600" kern="1200" dirty="0" smtClean="0">
                          <a:solidFill>
                            <a:schemeClr val="dk1"/>
                          </a:solidFill>
                          <a:effectLst/>
                          <a:latin typeface="+mn-lt"/>
                          <a:ea typeface="+mn-ea"/>
                          <a:cs typeface="+mn-cs"/>
                        </a:rPr>
                        <a:t> researchers’ profiles using Scopus</a:t>
                      </a:r>
                      <a:endParaRPr lang="en-US" sz="1600" dirty="0" smtClean="0"/>
                    </a:p>
                  </a:txBody>
                  <a:tcPr/>
                </a:tc>
              </a:tr>
              <a:tr h="370840">
                <a:tc>
                  <a:txBody>
                    <a:bodyPr/>
                    <a:lstStyle/>
                    <a:p>
                      <a:r>
                        <a:rPr lang="en-US" sz="1600" kern="1200" dirty="0" smtClean="0">
                          <a:solidFill>
                            <a:schemeClr val="dk1"/>
                          </a:solidFill>
                          <a:effectLst/>
                          <a:latin typeface="+mn-lt"/>
                          <a:ea typeface="+mn-ea"/>
                          <a:cs typeface="+mn-cs"/>
                        </a:rPr>
                        <a:t>“</a:t>
                      </a:r>
                      <a:r>
                        <a:rPr lang="en-US" sz="1600" kern="1200" dirty="0" err="1" smtClean="0">
                          <a:solidFill>
                            <a:schemeClr val="dk1"/>
                          </a:solidFill>
                          <a:effectLst/>
                          <a:latin typeface="+mn-lt"/>
                          <a:ea typeface="+mn-ea"/>
                          <a:cs typeface="+mn-cs"/>
                        </a:rPr>
                        <a:t>Scholarometer</a:t>
                      </a:r>
                      <a:r>
                        <a:rPr lang="en-US" sz="1600" kern="1200" dirty="0" smtClean="0">
                          <a:solidFill>
                            <a:schemeClr val="dk1"/>
                          </a:solidFill>
                          <a:effectLst/>
                          <a:latin typeface="+mn-lt"/>
                          <a:ea typeface="+mn-ea"/>
                          <a:cs typeface="+mn-cs"/>
                        </a:rPr>
                        <a:t>: A system for</a:t>
                      </a:r>
                      <a:r>
                        <a:rPr lang="en-US" sz="1600" kern="1200" baseline="0" dirty="0" smtClean="0">
                          <a:solidFill>
                            <a:schemeClr val="dk1"/>
                          </a:solidFill>
                          <a:effectLst/>
                          <a:latin typeface="+mn-lt"/>
                          <a:ea typeface="+mn-ea"/>
                          <a:cs typeface="+mn-cs"/>
                        </a:rPr>
                        <a:t> </a:t>
                      </a:r>
                      <a:r>
                        <a:rPr lang="en-US" sz="1600" kern="1200" dirty="0" smtClean="0">
                          <a:solidFill>
                            <a:schemeClr val="dk1"/>
                          </a:solidFill>
                          <a:effectLst/>
                          <a:latin typeface="+mn-lt"/>
                          <a:ea typeface="+mn-ea"/>
                          <a:cs typeface="+mn-cs"/>
                        </a:rPr>
                        <a:t>crowdsourcing scholarly impact metrics”</a:t>
                      </a:r>
                    </a:p>
                    <a:p>
                      <a:r>
                        <a:rPr lang="en-US" sz="1600" i="1" kern="1200" dirty="0" smtClean="0">
                          <a:solidFill>
                            <a:schemeClr val="dk1"/>
                          </a:solidFill>
                          <a:effectLst/>
                          <a:latin typeface="+mn-lt"/>
                          <a:ea typeface="+mn-ea"/>
                          <a:cs typeface="+mn-cs"/>
                        </a:rPr>
                        <a:t>Proceedings of the 2014 ACM Conference on Web Science (</a:t>
                      </a:r>
                      <a:r>
                        <a:rPr lang="en-US" sz="1600" i="1" kern="1200" dirty="0" err="1" smtClean="0">
                          <a:solidFill>
                            <a:schemeClr val="dk1"/>
                          </a:solidFill>
                          <a:effectLst/>
                          <a:latin typeface="+mn-lt"/>
                          <a:ea typeface="+mn-ea"/>
                          <a:cs typeface="+mn-cs"/>
                        </a:rPr>
                        <a:t>WebSci</a:t>
                      </a:r>
                      <a:r>
                        <a:rPr lang="en-US" sz="1600" i="1" kern="1200" dirty="0" smtClean="0">
                          <a:solidFill>
                            <a:schemeClr val="dk1"/>
                          </a:solidFill>
                          <a:effectLst/>
                          <a:latin typeface="+mn-lt"/>
                          <a:ea typeface="+mn-ea"/>
                          <a:cs typeface="+mn-cs"/>
                        </a:rPr>
                        <a:t> 2014) </a:t>
                      </a:r>
                      <a:endParaRPr lang="en-US" sz="1600" dirty="0" smtClean="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kern="1200" dirty="0" smtClean="0">
                          <a:solidFill>
                            <a:schemeClr val="dk1"/>
                          </a:solidFill>
                          <a:effectLst/>
                          <a:latin typeface="+mn-lt"/>
                          <a:ea typeface="+mn-ea"/>
                          <a:cs typeface="+mn-cs"/>
                        </a:rPr>
                        <a:t>J Kaur</a:t>
                      </a:r>
                    </a:p>
                    <a:p>
                      <a:pPr marL="0" marR="0" indent="0" algn="l" defTabSz="914400" rtl="0" eaLnBrk="1" fontAlgn="auto" latinLnBrk="0" hangingPunct="1">
                        <a:lnSpc>
                          <a:spcPct val="100000"/>
                        </a:lnSpc>
                        <a:spcBef>
                          <a:spcPts val="0"/>
                        </a:spcBef>
                        <a:spcAft>
                          <a:spcPts val="0"/>
                        </a:spcAft>
                        <a:buClrTx/>
                        <a:buSzTx/>
                        <a:buFontTx/>
                        <a:buNone/>
                        <a:tabLst/>
                        <a:defRPr/>
                      </a:pPr>
                      <a:r>
                        <a:rPr lang="en-US" sz="1600" kern="1200" dirty="0" smtClean="0">
                          <a:solidFill>
                            <a:schemeClr val="dk1"/>
                          </a:solidFill>
                          <a:effectLst/>
                          <a:latin typeface="+mn-lt"/>
                          <a:ea typeface="+mn-ea"/>
                          <a:cs typeface="+mn-cs"/>
                        </a:rPr>
                        <a:t>M </a:t>
                      </a:r>
                      <a:r>
                        <a:rPr lang="en-US" sz="1600" kern="1200" dirty="0" err="1" smtClean="0">
                          <a:solidFill>
                            <a:schemeClr val="dk1"/>
                          </a:solidFill>
                          <a:effectLst/>
                          <a:latin typeface="+mn-lt"/>
                          <a:ea typeface="+mn-ea"/>
                          <a:cs typeface="+mn-cs"/>
                        </a:rPr>
                        <a:t>JafariAsbagh</a:t>
                      </a:r>
                      <a:endParaRPr lang="en-US" sz="1600" kern="1200" dirty="0" smtClean="0">
                        <a:solidFill>
                          <a:schemeClr val="dk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600" kern="1200" dirty="0" smtClean="0">
                          <a:solidFill>
                            <a:schemeClr val="dk1"/>
                          </a:solidFill>
                          <a:effectLst/>
                          <a:latin typeface="+mn-lt"/>
                          <a:ea typeface="+mn-ea"/>
                          <a:cs typeface="+mn-cs"/>
                        </a:rPr>
                        <a:t>F </a:t>
                      </a:r>
                      <a:r>
                        <a:rPr lang="en-US" sz="1600" kern="1200" dirty="0" err="1" smtClean="0">
                          <a:solidFill>
                            <a:schemeClr val="dk1"/>
                          </a:solidFill>
                          <a:effectLst/>
                          <a:latin typeface="+mn-lt"/>
                          <a:ea typeface="+mn-ea"/>
                          <a:cs typeface="+mn-cs"/>
                        </a:rPr>
                        <a:t>Radicchi</a:t>
                      </a:r>
                      <a:endParaRPr lang="en-US" sz="1600" kern="1200" dirty="0" smtClean="0">
                        <a:solidFill>
                          <a:schemeClr val="dk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600" kern="1200" dirty="0" smtClean="0">
                          <a:solidFill>
                            <a:schemeClr val="dk1"/>
                          </a:solidFill>
                          <a:effectLst/>
                          <a:latin typeface="+mn-lt"/>
                          <a:ea typeface="+mn-ea"/>
                          <a:cs typeface="+mn-cs"/>
                        </a:rPr>
                        <a:t>F </a:t>
                      </a:r>
                      <a:r>
                        <a:rPr lang="en-US" sz="1600" kern="1200" dirty="0" err="1" smtClean="0">
                          <a:solidFill>
                            <a:schemeClr val="dk1"/>
                          </a:solidFill>
                          <a:effectLst/>
                          <a:latin typeface="+mn-lt"/>
                          <a:ea typeface="+mn-ea"/>
                          <a:cs typeface="+mn-cs"/>
                        </a:rPr>
                        <a:t>Menczer</a:t>
                      </a:r>
                      <a:r>
                        <a:rPr lang="en-US" sz="1600" kern="1200" dirty="0" smtClean="0">
                          <a:solidFill>
                            <a:schemeClr val="dk1"/>
                          </a:solidFill>
                          <a:effectLst/>
                          <a:latin typeface="+mn-lt"/>
                          <a:ea typeface="+mn-ea"/>
                          <a:cs typeface="+mn-cs"/>
                        </a:rPr>
                        <a:t> </a:t>
                      </a:r>
                      <a:endParaRPr lang="en-US" sz="1600" dirty="0" smtClean="0">
                        <a:effectLst/>
                      </a:endParaRPr>
                    </a:p>
                  </a:txBody>
                  <a:tcPr/>
                </a:tc>
                <a:tc>
                  <a:txBody>
                    <a:bodyPr/>
                    <a:lstStyle/>
                    <a:p>
                      <a:pPr algn="ctr"/>
                      <a:r>
                        <a:rPr lang="en-US" sz="1600" dirty="0" smtClean="0"/>
                        <a:t>2014</a:t>
                      </a:r>
                      <a:endParaRPr lang="en-US" sz="1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kern="1200" dirty="0" smtClean="0">
                          <a:solidFill>
                            <a:schemeClr val="dk1"/>
                          </a:solidFill>
                          <a:effectLst/>
                          <a:latin typeface="+mn-lt"/>
                          <a:ea typeface="+mn-ea"/>
                          <a:cs typeface="+mn-cs"/>
                        </a:rPr>
                        <a:t>Citation analysis using</a:t>
                      </a:r>
                      <a:r>
                        <a:rPr lang="en-US" sz="1600" kern="1200" baseline="0" dirty="0" smtClean="0">
                          <a:solidFill>
                            <a:schemeClr val="dk1"/>
                          </a:solidFill>
                          <a:effectLst/>
                          <a:latin typeface="+mn-lt"/>
                          <a:ea typeface="+mn-ea"/>
                          <a:cs typeface="+mn-cs"/>
                        </a:rPr>
                        <a:t> Google Scholar, but no Impact Factor and no funding information</a:t>
                      </a:r>
                      <a:endParaRPr lang="en-US" sz="1600" dirty="0" smtClean="0"/>
                    </a:p>
                  </a:txBody>
                  <a:tcPr/>
                </a:tc>
              </a:tr>
            </a:tbl>
          </a:graphicData>
        </a:graphic>
      </p:graphicFrame>
    </p:spTree>
    <p:extLst>
      <p:ext uri="{BB962C8B-B14F-4D97-AF65-F5344CB8AC3E}">
        <p14:creationId xmlns:p14="http://schemas.microsoft.com/office/powerpoint/2010/main" val="19403228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theme/theme1.xml><?xml version="1.0" encoding="utf-8"?>
<a:theme xmlns:a="http://schemas.openxmlformats.org/drawingml/2006/main" name="Depth">
  <a:themeElements>
    <a:clrScheme name="Depth">
      <a:dk1>
        <a:sysClr val="windowText" lastClr="000000"/>
      </a:dk1>
      <a:lt1>
        <a:sysClr val="window" lastClr="FFFFFF"/>
      </a:lt1>
      <a:dk2>
        <a:srgbClr val="455F51"/>
      </a:dk2>
      <a:lt2>
        <a:srgbClr val="94D7E4"/>
      </a:lt2>
      <a:accent1>
        <a:srgbClr val="41AEBD"/>
      </a:accent1>
      <a:accent2>
        <a:srgbClr val="97E9D5"/>
      </a:accent2>
      <a:accent3>
        <a:srgbClr val="A2CF49"/>
      </a:accent3>
      <a:accent4>
        <a:srgbClr val="608F3D"/>
      </a:accent4>
      <a:accent5>
        <a:srgbClr val="F4DE3A"/>
      </a:accent5>
      <a:accent6>
        <a:srgbClr val="FCB11C"/>
      </a:accent6>
      <a:hlink>
        <a:srgbClr val="FBCA98"/>
      </a:hlink>
      <a:folHlink>
        <a:srgbClr val="D3B86D"/>
      </a:folHlink>
    </a:clrScheme>
    <a:fontScheme name="Depth">
      <a:maj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epth">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epth" id="{7BEAFC2A-325C-49C4-AC08-2B765DA903F9}" vid="{1735E755-43E6-43AA-ABA2-C989ECC79AF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Depth</Template>
  <TotalTime>40797</TotalTime>
  <Words>2882</Words>
  <Application>Microsoft Macintosh PowerPoint</Application>
  <PresentationFormat>Widescreen</PresentationFormat>
  <Paragraphs>549</Paragraphs>
  <Slides>40</Slides>
  <Notes>40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40</vt:i4>
      </vt:variant>
    </vt:vector>
  </HeadingPairs>
  <TitlesOfParts>
    <vt:vector size="47" baseType="lpstr">
      <vt:lpstr>Adobe Heiti Std R</vt:lpstr>
      <vt:lpstr>Arial</vt:lpstr>
      <vt:lpstr>Calibri</vt:lpstr>
      <vt:lpstr>Corbel</vt:lpstr>
      <vt:lpstr>Wingdings</vt:lpstr>
      <vt:lpstr>맑은 고딕</vt:lpstr>
      <vt:lpstr>Depth</vt:lpstr>
      <vt:lpstr>Scholar Plot – Data Visualization for Scientific Careers</vt:lpstr>
      <vt:lpstr>Overview</vt:lpstr>
      <vt:lpstr>What is Data Visualization?</vt:lpstr>
      <vt:lpstr>Why Data Visualization Matters?</vt:lpstr>
      <vt:lpstr>Introduction</vt:lpstr>
      <vt:lpstr>Introduction</vt:lpstr>
      <vt:lpstr>Goals of Research</vt:lpstr>
      <vt:lpstr>Related Work - Software</vt:lpstr>
      <vt:lpstr>Related Work - Literature</vt:lpstr>
      <vt:lpstr>What Is Missing?</vt:lpstr>
      <vt:lpstr>Design Philosophy</vt:lpstr>
      <vt:lpstr>Design Methods</vt:lpstr>
      <vt:lpstr>Design Methods</vt:lpstr>
      <vt:lpstr>Design Methods – Prestige</vt:lpstr>
      <vt:lpstr>Design Methods – Impact Scales </vt:lpstr>
      <vt:lpstr>Design Methods - Funding</vt:lpstr>
      <vt:lpstr>Design Methods – Ranked Density of Publication Types</vt:lpstr>
      <vt:lpstr>Design Methods – Ranked Density of Publication Types</vt:lpstr>
      <vt:lpstr>Design Methods – Ranked Density of Publication Types</vt:lpstr>
      <vt:lpstr>Prototype!</vt:lpstr>
      <vt:lpstr>Evaluation - User Study</vt:lpstr>
      <vt:lpstr>Evaluation - Focus group</vt:lpstr>
      <vt:lpstr>Design Methods – Details on Demand</vt:lpstr>
      <vt:lpstr>Design Methods – Department Plot</vt:lpstr>
      <vt:lpstr>Design Methods – Department Plot</vt:lpstr>
      <vt:lpstr>Design Methods – Department Plot</vt:lpstr>
      <vt:lpstr>Design Methods – College Plot</vt:lpstr>
      <vt:lpstr>PowerPoint Presentation</vt:lpstr>
      <vt:lpstr>Data Sources</vt:lpstr>
      <vt:lpstr>Architecture</vt:lpstr>
      <vt:lpstr>Name Disambiguation</vt:lpstr>
      <vt:lpstr>Name Disambiguation</vt:lpstr>
      <vt:lpstr>Conclusion</vt:lpstr>
      <vt:lpstr>Conclusion</vt:lpstr>
      <vt:lpstr>Conclusion</vt:lpstr>
      <vt:lpstr>Future Work</vt:lpstr>
      <vt:lpstr>Future Work</vt:lpstr>
      <vt:lpstr>PhD Timeline</vt:lpstr>
      <vt:lpstr>Acknowledgments</vt:lpstr>
      <vt:lpstr>PowerPoint Presentation</vt:lpstr>
    </vt:vector>
  </TitlesOfParts>
  <Company/>
  <LinksUpToDate>false</LinksUpToDate>
  <SharedDoc>false</SharedDoc>
  <HyperlinksChanged>false</HyperlinksChanged>
  <AppVersion>15.0024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PhD Proposal</dc:title>
  <dc:creator>Kyeongan Kwon</dc:creator>
  <cp:lastModifiedBy>Kyeongan Kwon</cp:lastModifiedBy>
  <cp:revision>814</cp:revision>
  <cp:lastPrinted>2016-03-09T20:59:13Z</cp:lastPrinted>
  <dcterms:created xsi:type="dcterms:W3CDTF">2015-09-15T19:51:47Z</dcterms:created>
  <dcterms:modified xsi:type="dcterms:W3CDTF">2016-08-08T04:58:00Z</dcterms:modified>
</cp:coreProperties>
</file>